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415" r:id="rId6"/>
    <p:sldId id="459" r:id="rId7"/>
    <p:sldId id="460" r:id="rId8"/>
    <p:sldId id="461" r:id="rId9"/>
    <p:sldId id="464" r:id="rId10"/>
    <p:sldId id="465" r:id="rId11"/>
    <p:sldId id="468" r:id="rId12"/>
    <p:sldId id="455" r:id="rId13"/>
    <p:sldId id="469" r:id="rId14"/>
    <p:sldId id="470" r:id="rId15"/>
    <p:sldId id="471" r:id="rId16"/>
    <p:sldId id="472" r:id="rId17"/>
    <p:sldId id="473" r:id="rId18"/>
    <p:sldId id="474" r:id="rId19"/>
    <p:sldId id="492" r:id="rId20"/>
    <p:sldId id="475" r:id="rId21"/>
    <p:sldId id="456" r:id="rId22"/>
    <p:sldId id="477" r:id="rId23"/>
    <p:sldId id="480" r:id="rId24"/>
    <p:sldId id="483" r:id="rId25"/>
    <p:sldId id="482" r:id="rId26"/>
    <p:sldId id="481" r:id="rId27"/>
    <p:sldId id="484" r:id="rId28"/>
    <p:sldId id="486" r:id="rId29"/>
    <p:sldId id="485" r:id="rId30"/>
    <p:sldId id="487" r:id="rId31"/>
    <p:sldId id="457" r:id="rId32"/>
    <p:sldId id="488" r:id="rId33"/>
    <p:sldId id="489" r:id="rId34"/>
    <p:sldId id="490" r:id="rId35"/>
    <p:sldId id="491" r:id="rId36"/>
    <p:sldId id="458" r:id="rId37"/>
    <p:sldId id="479" r:id="rId38"/>
    <p:sldId id="454" r:id="rId39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rt !" id="{CF0628E3-FC9C-416A-9BDA-908EAB445849}">
          <p14:sldIdLst>
            <p14:sldId id="256"/>
            <p14:sldId id="257"/>
          </p14:sldIdLst>
        </p14:section>
        <p14:section name="Introduction" id="{CE88B4F5-A044-44DE-8F29-A31E7211CB43}">
          <p14:sldIdLst>
            <p14:sldId id="415"/>
            <p14:sldId id="459"/>
            <p14:sldId id="460"/>
            <p14:sldId id="461"/>
            <p14:sldId id="464"/>
            <p14:sldId id="465"/>
            <p14:sldId id="468"/>
            <p14:sldId id="455"/>
            <p14:sldId id="469"/>
            <p14:sldId id="470"/>
            <p14:sldId id="471"/>
            <p14:sldId id="472"/>
            <p14:sldId id="473"/>
            <p14:sldId id="474"/>
            <p14:sldId id="492"/>
            <p14:sldId id="475"/>
            <p14:sldId id="456"/>
            <p14:sldId id="477"/>
            <p14:sldId id="480"/>
            <p14:sldId id="483"/>
            <p14:sldId id="482"/>
            <p14:sldId id="481"/>
            <p14:sldId id="484"/>
            <p14:sldId id="486"/>
            <p14:sldId id="485"/>
            <p14:sldId id="487"/>
            <p14:sldId id="457"/>
            <p14:sldId id="488"/>
            <p14:sldId id="489"/>
            <p14:sldId id="490"/>
            <p14:sldId id="491"/>
            <p14:sldId id="458"/>
            <p14:sldId id="479"/>
            <p14:sldId id="45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3" autoAdjust="0"/>
    <p:restoredTop sz="82855" autoAdjust="0"/>
  </p:normalViewPr>
  <p:slideViewPr>
    <p:cSldViewPr snapToGrid="0">
      <p:cViewPr varScale="1">
        <p:scale>
          <a:sx n="105" d="100"/>
          <a:sy n="105" d="100"/>
        </p:scale>
        <p:origin x="720" y="96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2" Type="http://schemas.openxmlformats.org/officeDocument/2006/relationships/tableStyles" Target="tableStyles.xml"/><Relationship Id="rId41" Type="http://schemas.openxmlformats.org/officeDocument/2006/relationships/viewProps" Target="viewProps.xml"/><Relationship Id="rId40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20FAC0-D94F-49B3-8CE8-E58832AA234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BB3F46-028D-4ED4-8EC3-EC1522D61C4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BB3F46-028D-4ED4-8EC3-EC1522D61C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BB3F46-028D-4ED4-8EC3-EC1522D61C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BB3F46-028D-4ED4-8EC3-EC1522D61C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BB3F46-028D-4ED4-8EC3-EC1522D61C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BB3F46-028D-4ED4-8EC3-EC1522D61C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BB3F46-028D-4ED4-8EC3-EC1522D61C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BB3F46-028D-4ED4-8EC3-EC1522D61C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BB3F46-028D-4ED4-8EC3-EC1522D61C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BB3F46-028D-4ED4-8EC3-EC1522D61C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BB3F46-028D-4ED4-8EC3-EC1522D61C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BB3F46-028D-4ED4-8EC3-EC1522D61C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BB3F46-028D-4ED4-8EC3-EC1522D61C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BB3F46-028D-4ED4-8EC3-EC1522D61C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BB3F46-028D-4ED4-8EC3-EC1522D61C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BB3F46-028D-4ED4-8EC3-EC1522D61C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BB3F46-028D-4ED4-8EC3-EC1522D61C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BB3F46-028D-4ED4-8EC3-EC1522D61C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BB3F46-028D-4ED4-8EC3-EC1522D61C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BB3F46-028D-4ED4-8EC3-EC1522D61C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BB3F46-028D-4ED4-8EC3-EC1522D61C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BB3F46-028D-4ED4-8EC3-EC1522D61C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BB3F46-028D-4ED4-8EC3-EC1522D61C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BB3F46-028D-4ED4-8EC3-EC1522D61C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BB3F46-028D-4ED4-8EC3-EC1522D61C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BB3F46-028D-4ED4-8EC3-EC1522D61C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BB3F46-028D-4ED4-8EC3-EC1522D61C4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image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image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image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image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image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image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/>
        </p:nvGrpSpPr>
        <p:grpSpPr>
          <a:xfrm>
            <a:off x="599225" y="1736370"/>
            <a:ext cx="10993549" cy="1903301"/>
            <a:chOff x="599225" y="1921565"/>
            <a:chExt cx="10993549" cy="1903301"/>
          </a:xfrm>
        </p:grpSpPr>
        <p:sp>
          <p:nvSpPr>
            <p:cNvPr id="22" name="矩形 21"/>
            <p:cNvSpPr/>
            <p:nvPr/>
          </p:nvSpPr>
          <p:spPr>
            <a:xfrm>
              <a:off x="599225" y="1921565"/>
              <a:ext cx="10993549" cy="19033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8" name="半闭框 17"/>
            <p:cNvSpPr/>
            <p:nvPr/>
          </p:nvSpPr>
          <p:spPr>
            <a:xfrm>
              <a:off x="599225" y="1921565"/>
              <a:ext cx="821803" cy="867934"/>
            </a:xfrm>
            <a:prstGeom prst="halfFrame">
              <a:avLst>
                <a:gd name="adj1" fmla="val 23474"/>
                <a:gd name="adj2" fmla="val 23475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10161778" y="3614195"/>
              <a:ext cx="1430996" cy="21067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8351" y="399605"/>
            <a:ext cx="2538904" cy="1074418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963169" y="2028084"/>
            <a:ext cx="10265664" cy="1356406"/>
          </a:xfrm>
          <a:prstGeom prst="rect">
            <a:avLst/>
          </a:prstGeom>
          <a:effectLst/>
        </p:spPr>
        <p:txBody>
          <a:bodyPr anchor="b">
            <a:normAutofit/>
          </a:bodyPr>
          <a:lstStyle>
            <a:lvl1pPr algn="l">
              <a:defRPr lang="en-US" altLang="en-US" sz="3600" b="0" kern="1200" cap="all" dirty="0">
                <a:solidFill>
                  <a:srgbClr val="5C307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963169" y="3819054"/>
            <a:ext cx="10265664" cy="1340999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4499-10F3-43A6-A70A-01D7A10A05B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F77A8-EA0A-481C-B2AA-3D0BC839C84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395677"/>
            <a:ext cx="11029616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3" y="496241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4499-10F3-43A6-A70A-01D7A10A05B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F77A8-EA0A-481C-B2AA-3D0BC839C84C}" type="slidenum">
              <a:rPr lang="zh-CN" altLang="en-US" smtClean="0"/>
            </a:fld>
            <a:endParaRPr lang="zh-CN" altLang="en-US"/>
          </a:p>
        </p:txBody>
      </p:sp>
      <p:pic>
        <p:nvPicPr>
          <p:cNvPr id="9" name="图片 8"/>
          <p:cNvPicPr/>
          <p:nvPr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18876" y="6054012"/>
            <a:ext cx="4191931" cy="47534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4499-10F3-43A6-A70A-01D7A10A05B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F77A8-EA0A-481C-B2AA-3D0BC839C84C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/>
          <p:cNvSpPr>
            <a:spLocks noChangeAspect="1"/>
          </p:cNvSpPr>
          <p:nvPr/>
        </p:nvSpPr>
        <p:spPr>
          <a:xfrm>
            <a:off x="8884030" y="675726"/>
            <a:ext cx="88976" cy="79183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Vertical Title 1"/>
          <p:cNvSpPr>
            <a:spLocks noGrp="1"/>
          </p:cNvSpPr>
          <p:nvPr>
            <p:ph type="title" orient="vert"/>
          </p:nvPr>
        </p:nvSpPr>
        <p:spPr>
          <a:xfrm>
            <a:off x="9169649" y="675726"/>
            <a:ext cx="1899496" cy="5183073"/>
          </a:xfrm>
          <a:prstGeom prst="rect">
            <a:avLst/>
          </a:prstGeom>
        </p:spPr>
        <p:txBody>
          <a:bodyPr vert="eaVert" anchor="b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2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791611" cy="5183073"/>
          </a:xfrm>
        </p:spPr>
        <p:txBody>
          <a:bodyPr vert="eaVert" anchor="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4499-10F3-43A6-A70A-01D7A10A05B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F77A8-EA0A-481C-B2AA-3D0BC839C84C}" type="slidenum">
              <a:rPr lang="zh-CN" altLang="en-US" smtClean="0"/>
            </a:fld>
            <a:endParaRPr lang="zh-CN" altLang="en-US"/>
          </a:p>
        </p:txBody>
      </p:sp>
      <p:pic>
        <p:nvPicPr>
          <p:cNvPr id="13" name="图片 12"/>
          <p:cNvPicPr/>
          <p:nvPr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18876" y="6054012"/>
            <a:ext cx="4191931" cy="47534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3377" y="2180498"/>
            <a:ext cx="10521387" cy="367830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400"/>
            </a:lvl4pPr>
            <a:lvl5pPr>
              <a:defRPr sz="10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10" name="标题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11" name="日期占位符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4499-10F3-43A6-A70A-01D7A10A05BA}" type="datetimeFigureOut">
              <a:rPr lang="zh-CN" altLang="en-US" smtClean="0"/>
            </a:fld>
            <a:endParaRPr lang="zh-CN" alt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F77A8-EA0A-481C-B2AA-3D0BC839C84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1431883" y="2118167"/>
            <a:ext cx="10178926" cy="3602477"/>
          </a:xfrm>
        </p:spPr>
        <p:txBody>
          <a:bodyPr anchor="ctr">
            <a:normAutofit/>
          </a:bodyPr>
          <a:lstStyle>
            <a:lvl1pPr algn="l">
              <a:defRPr sz="3200"/>
            </a:lvl1pPr>
            <a:lvl2pPr algn="l">
              <a:defRPr sz="2800"/>
            </a:lvl2pPr>
            <a:lvl3pPr algn="l">
              <a:defRPr sz="2400"/>
            </a:lvl3pPr>
            <a:lvl4pPr algn="l">
              <a:defRPr sz="2000"/>
            </a:lvl4pPr>
            <a:lvl5pPr algn="l">
              <a:defRPr sz="20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597317"/>
            <a:ext cx="2844799" cy="365125"/>
          </a:xfrm>
        </p:spPr>
        <p:txBody>
          <a:bodyPr/>
          <a:lstStyle/>
          <a:p>
            <a:fld id="{F4374499-10F3-43A6-A70A-01D7A10A05BA}" type="datetimeFigureOut">
              <a:rPr lang="zh-CN" altLang="en-US" smtClean="0"/>
            </a:fld>
            <a:endParaRPr lang="zh-CN" altLang="en-US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31882" y="5592991"/>
            <a:ext cx="6066519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597317"/>
            <a:ext cx="1052508" cy="365125"/>
          </a:xfrm>
        </p:spPr>
        <p:txBody>
          <a:bodyPr/>
          <a:lstStyle/>
          <a:p>
            <a:fld id="{B71F77A8-EA0A-481C-B2AA-3D0BC839C84C}" type="slidenum">
              <a:rPr lang="zh-CN" altLang="en-US" smtClean="0"/>
            </a:fld>
            <a:endParaRPr lang="zh-CN" altLang="en-US"/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1431882" y="490438"/>
            <a:ext cx="10178925" cy="1351451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1" name="Rectangle 8"/>
          <p:cNvSpPr/>
          <p:nvPr/>
        </p:nvSpPr>
        <p:spPr>
          <a:xfrm rot="5400000">
            <a:off x="-2692137" y="3263038"/>
            <a:ext cx="6858000" cy="33192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图片 8"/>
          <p:cNvPicPr/>
          <p:nvPr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18876" y="6054012"/>
            <a:ext cx="4191931" cy="47534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599225" y="1736370"/>
            <a:ext cx="10993549" cy="1903301"/>
            <a:chOff x="599225" y="1921565"/>
            <a:chExt cx="10993549" cy="1903301"/>
          </a:xfrm>
        </p:grpSpPr>
        <p:sp>
          <p:nvSpPr>
            <p:cNvPr id="10" name="矩形 9"/>
            <p:cNvSpPr/>
            <p:nvPr/>
          </p:nvSpPr>
          <p:spPr>
            <a:xfrm>
              <a:off x="599225" y="1921565"/>
              <a:ext cx="10993549" cy="19033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599227" y="1921566"/>
              <a:ext cx="192900" cy="19033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24" name="Title 1"/>
          <p:cNvSpPr>
            <a:spLocks noGrp="1"/>
          </p:cNvSpPr>
          <p:nvPr>
            <p:ph type="ctrTitle"/>
          </p:nvPr>
        </p:nvSpPr>
        <p:spPr>
          <a:xfrm>
            <a:off x="963169" y="2028083"/>
            <a:ext cx="10265664" cy="1376851"/>
          </a:xfrm>
          <a:prstGeom prst="rect">
            <a:avLst/>
          </a:prstGeom>
          <a:effectLst/>
        </p:spPr>
        <p:txBody>
          <a:bodyPr anchor="ctr">
            <a:normAutofit/>
          </a:bodyPr>
          <a:lstStyle>
            <a:lvl1pPr algn="l">
              <a:defRPr lang="en-US" altLang="en-US" sz="3600" b="0" kern="1200" cap="all" dirty="0">
                <a:solidFill>
                  <a:srgbClr val="5C307D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5" name="Subtitle 2"/>
          <p:cNvSpPr>
            <a:spLocks noGrp="1"/>
          </p:cNvSpPr>
          <p:nvPr>
            <p:ph type="subTitle" idx="1"/>
          </p:nvPr>
        </p:nvSpPr>
        <p:spPr>
          <a:xfrm>
            <a:off x="963169" y="3830629"/>
            <a:ext cx="10265664" cy="1340999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27" name="日期占位符 10"/>
          <p:cNvSpPr>
            <a:spLocks noGrp="1"/>
          </p:cNvSpPr>
          <p:nvPr>
            <p:ph type="dt" sz="half" idx="10"/>
          </p:nvPr>
        </p:nvSpPr>
        <p:spPr>
          <a:xfrm>
            <a:off x="7523545" y="5597323"/>
            <a:ext cx="2523280" cy="365125"/>
          </a:xfrm>
        </p:spPr>
        <p:txBody>
          <a:bodyPr/>
          <a:lstStyle/>
          <a:p>
            <a:fld id="{F4374499-10F3-43A6-A70A-01D7A10A05BA}" type="datetimeFigureOut">
              <a:rPr lang="zh-CN" altLang="en-US" smtClean="0"/>
            </a:fld>
            <a:endParaRPr lang="zh-CN" altLang="en-US"/>
          </a:p>
        </p:txBody>
      </p:sp>
      <p:sp>
        <p:nvSpPr>
          <p:cNvPr id="28" name="页脚占位符 11"/>
          <p:cNvSpPr>
            <a:spLocks noGrp="1"/>
          </p:cNvSpPr>
          <p:nvPr>
            <p:ph type="ftr" sz="quarter" idx="11"/>
          </p:nvPr>
        </p:nvSpPr>
        <p:spPr>
          <a:xfrm>
            <a:off x="833377" y="5592997"/>
            <a:ext cx="65855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29" name="灯片编号占位符 12"/>
          <p:cNvSpPr>
            <a:spLocks noGrp="1"/>
          </p:cNvSpPr>
          <p:nvPr>
            <p:ph type="sldNum" sz="quarter" idx="12"/>
          </p:nvPr>
        </p:nvSpPr>
        <p:spPr>
          <a:xfrm>
            <a:off x="10151493" y="5597323"/>
            <a:ext cx="1203271" cy="365125"/>
          </a:xfrm>
        </p:spPr>
        <p:txBody>
          <a:bodyPr/>
          <a:lstStyle/>
          <a:p>
            <a:fld id="{B71F77A8-EA0A-481C-B2AA-3D0BC839C84C}" type="slidenum">
              <a:rPr lang="zh-CN" altLang="en-US" smtClean="0"/>
            </a:fld>
            <a:endParaRPr lang="zh-CN" altLang="en-US"/>
          </a:p>
        </p:txBody>
      </p:sp>
      <p:pic>
        <p:nvPicPr>
          <p:cNvPr id="11" name="图片 10"/>
          <p:cNvPicPr/>
          <p:nvPr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18876" y="6054012"/>
            <a:ext cx="4191931" cy="47534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4" y="2228004"/>
            <a:ext cx="5422391" cy="3633047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4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4499-10F3-43A6-A70A-01D7A10A05B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F77A8-EA0A-481C-B2AA-3D0BC839C84C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20" y="2250894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5" y="2926054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7" y="2250894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10" y="2926054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4499-10F3-43A6-A70A-01D7A10A05B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F77A8-EA0A-481C-B2AA-3D0BC839C84C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4499-10F3-43A6-A70A-01D7A10A05B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F77A8-EA0A-481C-B2AA-3D0BC839C84C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74499-10F3-43A6-A70A-01D7A10A05B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F77A8-EA0A-481C-B2AA-3D0BC839C84C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/>
          <p:cNvPicPr/>
          <p:nvPr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18876" y="6054012"/>
            <a:ext cx="4191931" cy="47534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"/>
          <p:cNvSpPr>
            <a:spLocks noChangeAspect="1"/>
          </p:cNvSpPr>
          <p:nvPr/>
        </p:nvSpPr>
        <p:spPr>
          <a:xfrm>
            <a:off x="447816" y="4914808"/>
            <a:ext cx="385561" cy="10322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1463" y="4928762"/>
            <a:ext cx="10333301" cy="653148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2400" b="0">
                <a:solidFill>
                  <a:srgbClr val="5C307D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1463" y="5581910"/>
            <a:ext cx="10333301" cy="365126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>
                <a:solidFill>
                  <a:srgbClr val="5C307D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523545" y="6060170"/>
            <a:ext cx="252328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4374499-10F3-43A6-A70A-01D7A10A05B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33377" y="6055844"/>
            <a:ext cx="65855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151493" y="6060170"/>
            <a:ext cx="120327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71F77A8-EA0A-481C-B2AA-3D0BC839C84C}" type="slidenum">
              <a:rPr lang="zh-CN" altLang="en-US" smtClean="0"/>
            </a:fld>
            <a:endParaRPr lang="zh-CN" altLang="en-US"/>
          </a:p>
        </p:txBody>
      </p:sp>
      <p:pic>
        <p:nvPicPr>
          <p:cNvPr id="11" name="图片 10"/>
          <p:cNvPicPr/>
          <p:nvPr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18876" y="6054012"/>
            <a:ext cx="4191931" cy="475343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microsoft.com/office/2007/relationships/hdphoto" Target="../media/image3.wdp"/><Relationship Id="rId13" Type="http://schemas.openxmlformats.org/officeDocument/2006/relationships/image" Target="../media/image2.pn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占位符 6"/>
          <p:cNvSpPr>
            <a:spLocks noGrp="1"/>
          </p:cNvSpPr>
          <p:nvPr>
            <p:ph type="title"/>
          </p:nvPr>
        </p:nvSpPr>
        <p:spPr>
          <a:xfrm>
            <a:off x="835306" y="593424"/>
            <a:ext cx="10521388" cy="1015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dirty="0"/>
              <a:t>单击此处编辑母版标题样式</a:t>
            </a:r>
            <a:endParaRPr kumimoji="1" lang="zh-CN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376" y="2336003"/>
            <a:ext cx="10521388" cy="315489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23545" y="5597323"/>
            <a:ext cx="25232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F4374499-10F3-43A6-A70A-01D7A10A05B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3377" y="5592997"/>
            <a:ext cx="6585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51493" y="5597323"/>
            <a:ext cx="1203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71F77A8-EA0A-481C-B2AA-3D0BC839C84C}" type="slidenum">
              <a:rPr lang="zh-CN" altLang="en-US" smtClean="0"/>
            </a:fld>
            <a:endParaRPr lang="zh-CN" altLang="en-US"/>
          </a:p>
        </p:txBody>
      </p:sp>
      <p:pic>
        <p:nvPicPr>
          <p:cNvPr id="11" name="图片 10"/>
          <p:cNvPicPr/>
          <p:nvPr/>
        </p:nvPicPr>
        <p:blipFill rotWithShape="1">
          <a:blip r:embed="rId1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18876" y="6054012"/>
            <a:ext cx="4191931" cy="475343"/>
          </a:xfrm>
          <a:prstGeom prst="rect">
            <a:avLst/>
          </a:prstGeom>
        </p:spPr>
      </p:pic>
      <p:sp>
        <p:nvSpPr>
          <p:cNvPr id="2" name="圆角矩形 1"/>
          <p:cNvSpPr/>
          <p:nvPr/>
        </p:nvSpPr>
        <p:spPr>
          <a:xfrm>
            <a:off x="586670" y="651024"/>
            <a:ext cx="80595" cy="900000"/>
          </a:xfrm>
          <a:prstGeom prst="roundRect">
            <a:avLst>
              <a:gd name="adj" fmla="val 0"/>
            </a:avLst>
          </a:prstGeom>
          <a:solidFill>
            <a:srgbClr val="5C307D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rgbClr val="5C307D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70" indent="-30607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29920" indent="-30607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899795" indent="-269875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60" indent="-23368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105" indent="-23368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89992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19964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499995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799715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8.xml"/><Relationship Id="rId6" Type="http://schemas.openxmlformats.org/officeDocument/2006/relationships/slideLayout" Target="../slideLayouts/slideLayout2.xml"/><Relationship Id="rId5" Type="http://schemas.openxmlformats.org/officeDocument/2006/relationships/hyperlink" Target="https://man7.org/linux/man-pages/man8/ip.8.html" TargetMode="External"/><Relationship Id="rId4" Type="http://schemas.openxmlformats.org/officeDocument/2006/relationships/hyperlink" Target="https://networkmanager.dev/docs/api/latest/nmcli.html" TargetMode="External"/><Relationship Id="rId3" Type="http://schemas.openxmlformats.org/officeDocument/2006/relationships/hyperlink" Target="https://www.wireguard.com/" TargetMode="External"/><Relationship Id="rId2" Type="http://schemas.openxmlformats.org/officeDocument/2006/relationships/hyperlink" Target="https://www.clashverge.dev/" TargetMode="External"/><Relationship Id="rId1" Type="http://schemas.openxmlformats.org/officeDocument/2006/relationships/hyperlink" Target="https://github.com/clash-verge-rev/clash-verge-rev" TargetMode="Externa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altLang="zh-CN" cap="none" dirty="0"/>
              <a:t>CS </a:t>
            </a:r>
            <a:r>
              <a:rPr lang="zh-CN" cap="none" dirty="0"/>
              <a:t>生存指南</a:t>
            </a:r>
            <a:br>
              <a:rPr lang="zh-CN" cap="none" dirty="0"/>
            </a:br>
            <a:endParaRPr lang="zh-CN" cap="none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cap="none" dirty="0"/>
              <a:t>陈毓椿</a:t>
            </a:r>
            <a:r>
              <a:rPr lang="en-US" altLang="zh-CN" cap="none" dirty="0"/>
              <a:t> 2026.7</a:t>
            </a:r>
            <a:endParaRPr lang="en-US" altLang="zh-CN" cap="none" dirty="0"/>
          </a:p>
          <a:p>
            <a:endParaRPr lang="zh-CN" altLang="en-US" cap="none" dirty="0"/>
          </a:p>
          <a:p>
            <a:r>
              <a:rPr lang="zh-CN" altLang="en-US" cap="none" dirty="0"/>
              <a:t>信息获取</a:t>
            </a:r>
            <a:r>
              <a:rPr lang="en-US" altLang="zh-CN" cap="none" dirty="0"/>
              <a:t> &amp; </a:t>
            </a:r>
            <a:r>
              <a:rPr lang="zh-CN" altLang="en-US" cap="none" dirty="0"/>
              <a:t>开发</a:t>
            </a:r>
            <a:r>
              <a:rPr lang="zh-CN" altLang="en-US" cap="none" dirty="0"/>
              <a:t>工具</a:t>
            </a:r>
            <a:endParaRPr lang="zh-CN" altLang="en-US" cap="none" dirty="0"/>
          </a:p>
        </p:txBody>
      </p:sp>
      <p:pic>
        <p:nvPicPr>
          <p:cNvPr id="4" name="图片 3" descr="8a987a37-79a6-4ac9-8059-38d7db3d1a4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71970" y="3655060"/>
            <a:ext cx="4710430" cy="320294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ctrTitle"/>
          </p:nvPr>
        </p:nvSpPr>
        <p:spPr>
          <a:xfrm>
            <a:off x="963169" y="2028083"/>
            <a:ext cx="10265664" cy="1376851"/>
          </a:xfrm>
        </p:spPr>
        <p:txBody>
          <a:bodyPr anchor="ctr">
            <a:normAutofit/>
          </a:bodyPr>
          <a:lstStyle/>
          <a:p>
            <a:r>
              <a:rPr lang="zh-CN" cap="none" dirty="0"/>
              <a:t>认识</a:t>
            </a:r>
            <a:r>
              <a:rPr altLang="zh-CN" cap="none" dirty="0"/>
              <a:t> </a:t>
            </a:r>
            <a:r>
              <a:rPr altLang="zh-CN" cap="none" dirty="0"/>
              <a:t>Linux</a:t>
            </a:r>
            <a:endParaRPr altLang="zh-CN" cap="non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（</a:t>
            </a:r>
            <a:r>
              <a:rPr lang="zh-CN" altLang="en-US" dirty="0"/>
              <a:t>首要</a:t>
            </a:r>
            <a:r>
              <a:rPr lang="en-US" altLang="zh-CN" dirty="0"/>
              <a:t>）</a:t>
            </a:r>
            <a:r>
              <a:rPr lang="zh-CN" altLang="en-US" dirty="0"/>
              <a:t>不想受</a:t>
            </a:r>
            <a:r>
              <a:rPr lang="en-US" altLang="zh-CN" dirty="0"/>
              <a:t> Windows </a:t>
            </a:r>
            <a:r>
              <a:rPr lang="zh-CN" altLang="en-US" dirty="0"/>
              <a:t>开发时的环境管理折磨</a:t>
            </a:r>
            <a:endParaRPr lang="zh-CN" altLang="en-US" dirty="0"/>
          </a:p>
          <a:p>
            <a:r>
              <a:rPr lang="zh-CN" altLang="en-US" dirty="0"/>
              <a:t>除了少数客户端开发需要面向</a:t>
            </a:r>
            <a:r>
              <a:rPr lang="en-US" altLang="zh-CN" dirty="0"/>
              <a:t> Windows，</a:t>
            </a:r>
            <a:r>
              <a:rPr lang="zh-CN" altLang="en-US" dirty="0"/>
              <a:t>其余开发</a:t>
            </a:r>
            <a:r>
              <a:rPr lang="en-US" altLang="zh-CN" dirty="0"/>
              <a:t>、</a:t>
            </a:r>
            <a:r>
              <a:rPr lang="zh-CN" altLang="en-US" dirty="0"/>
              <a:t>学习都可以在</a:t>
            </a:r>
            <a:r>
              <a:rPr lang="en-US" altLang="zh-CN" dirty="0"/>
              <a:t> Linux </a:t>
            </a:r>
            <a:r>
              <a:rPr lang="zh-CN" altLang="en-US" dirty="0"/>
              <a:t>完成</a:t>
            </a:r>
            <a:endParaRPr lang="zh-CN" altLang="en-US" dirty="0"/>
          </a:p>
          <a:p>
            <a:r>
              <a:rPr lang="zh-CN" altLang="en-US" dirty="0"/>
              <a:t>现代服务器多采用</a:t>
            </a:r>
            <a:r>
              <a:rPr lang="en-US" altLang="zh-CN" dirty="0"/>
              <a:t> Linux </a:t>
            </a:r>
            <a:r>
              <a:rPr lang="zh-CN" altLang="en-US" dirty="0"/>
              <a:t>系统</a:t>
            </a:r>
            <a:r>
              <a:rPr lang="en-US" altLang="zh-CN" dirty="0"/>
              <a:t>，</a:t>
            </a:r>
            <a:r>
              <a:rPr lang="zh-CN" altLang="en-US" dirty="0"/>
              <a:t>学习</a:t>
            </a:r>
            <a:r>
              <a:rPr lang="en-US" altLang="zh-CN" dirty="0"/>
              <a:t> Linux </a:t>
            </a:r>
            <a:r>
              <a:rPr lang="zh-CN" altLang="en-US" dirty="0"/>
              <a:t>可以获得一个更一致的工作环境</a:t>
            </a:r>
            <a:r>
              <a:rPr lang="en-US" altLang="zh-CN" dirty="0"/>
              <a:t>，</a:t>
            </a:r>
            <a:r>
              <a:rPr lang="zh-CN" altLang="en-US" dirty="0"/>
              <a:t>便于快速</a:t>
            </a:r>
            <a:r>
              <a:rPr lang="zh-CN" altLang="en-US" dirty="0"/>
              <a:t>上手</a:t>
            </a:r>
            <a:endParaRPr lang="zh-CN" altLang="en-US" dirty="0"/>
          </a:p>
          <a:p>
            <a:r>
              <a:rPr lang="en-US" altLang="zh-CN" dirty="0"/>
              <a:t>Linux </a:t>
            </a:r>
            <a:r>
              <a:rPr lang="zh-CN" altLang="en-US" dirty="0"/>
              <a:t>系统</a:t>
            </a:r>
            <a:r>
              <a:rPr lang="zh-CN" altLang="en-US" dirty="0"/>
              <a:t>占用小</a:t>
            </a:r>
            <a:r>
              <a:rPr lang="en-US" altLang="zh-CN" dirty="0"/>
              <a:t>，</a:t>
            </a:r>
            <a:r>
              <a:rPr lang="zh-CN" altLang="en-US" dirty="0"/>
              <a:t>安装和卸载方便</a:t>
            </a:r>
            <a:endParaRPr lang="zh-CN" altLang="en-US" dirty="0"/>
          </a:p>
          <a:p>
            <a:r>
              <a:rPr lang="en-US" altLang="zh-CN" dirty="0"/>
              <a:t>Linux </a:t>
            </a:r>
            <a:r>
              <a:rPr lang="zh-CN" altLang="en-US" dirty="0"/>
              <a:t>上</a:t>
            </a:r>
            <a:r>
              <a:rPr lang="zh-CN" altLang="en-US" dirty="0"/>
              <a:t>更方便配置各种网络环境和路由策略</a:t>
            </a: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为什么要了解</a:t>
            </a:r>
            <a:r>
              <a:rPr lang="en-US" altLang="zh-CN" dirty="0"/>
              <a:t> </a:t>
            </a:r>
            <a:r>
              <a:rPr lang="en-US" altLang="zh-CN" dirty="0"/>
              <a:t>Linux</a:t>
            </a:r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Linux </a:t>
            </a:r>
            <a:r>
              <a:rPr lang="zh-CN" altLang="en-US" dirty="0"/>
              <a:t>是一种自由和开放源码的类</a:t>
            </a:r>
            <a:r>
              <a:rPr lang="en-US" altLang="zh-CN" dirty="0"/>
              <a:t> UNIX </a:t>
            </a:r>
            <a:r>
              <a:rPr lang="zh-CN" altLang="en-US" dirty="0"/>
              <a:t>操作系统，其内核由</a:t>
            </a:r>
            <a:r>
              <a:rPr lang="en-US" altLang="zh-CN" dirty="0"/>
              <a:t> Linus Torvalds </a:t>
            </a:r>
            <a:r>
              <a:rPr lang="zh-CN" altLang="en-US" dirty="0"/>
              <a:t>在</a:t>
            </a:r>
            <a:r>
              <a:rPr lang="en-US" altLang="zh-CN" dirty="0"/>
              <a:t> 1991 </a:t>
            </a:r>
            <a:r>
              <a:rPr lang="zh-CN" altLang="en-US" dirty="0"/>
              <a:t>年发布。</a:t>
            </a:r>
            <a:endParaRPr lang="zh-CN" altLang="en-US" dirty="0"/>
          </a:p>
          <a:p>
            <a:r>
              <a:rPr lang="zh-CN" altLang="en-US" dirty="0"/>
              <a:t>操作系统（</a:t>
            </a:r>
            <a:r>
              <a:rPr lang="en-US" altLang="zh-CN" dirty="0"/>
              <a:t>Operating System</a:t>
            </a:r>
            <a:r>
              <a:rPr lang="zh-CN" altLang="en-US" dirty="0"/>
              <a:t>，简称</a:t>
            </a:r>
            <a:r>
              <a:rPr lang="en-US" altLang="zh-CN" dirty="0"/>
              <a:t> OS</a:t>
            </a:r>
            <a:r>
              <a:rPr lang="zh-CN" altLang="en-US" dirty="0"/>
              <a:t>）是控制和管理计算机硬件与软件资源的核心系统软件。它介于硬件与用户（或其他软件）之间，负责调度资源、管理内存与进程，并提供人机交互界面</a:t>
            </a:r>
            <a:r>
              <a:rPr lang="en-US" altLang="zh-CN" dirty="0"/>
              <a:t>。</a:t>
            </a:r>
            <a:endParaRPr lang="en-US" altLang="zh-CN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什么是</a:t>
            </a:r>
            <a:r>
              <a:rPr lang="en-US" altLang="zh-CN" dirty="0"/>
              <a:t> Linux &amp; </a:t>
            </a:r>
            <a:r>
              <a:rPr lang="zh-CN" altLang="en-US" dirty="0"/>
              <a:t>操作系统</a:t>
            </a:r>
            <a:r>
              <a:rPr lang="en-US" altLang="zh-CN" dirty="0"/>
              <a:t>？</a:t>
            </a:r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根据应用设备的不同，操作系统可以分为以下几类：</a:t>
            </a:r>
            <a:endParaRPr lang="zh-CN" altLang="en-US" dirty="0"/>
          </a:p>
          <a:p>
            <a:pPr lvl="1"/>
            <a:r>
              <a:rPr lang="zh-CN" altLang="en-US" dirty="0"/>
              <a:t>桌面操作系统：用于个人电脑和办公设备，例如</a:t>
            </a:r>
            <a:r>
              <a:rPr lang="en-US" altLang="zh-CN" dirty="0"/>
              <a:t> Windows</a:t>
            </a:r>
            <a:r>
              <a:rPr lang="zh-CN" altLang="en-US" dirty="0"/>
              <a:t>、苹果</a:t>
            </a:r>
            <a:r>
              <a:rPr lang="en-US" altLang="zh-CN" dirty="0"/>
              <a:t> macOS </a:t>
            </a:r>
            <a:r>
              <a:rPr lang="zh-CN" altLang="en-US" dirty="0"/>
              <a:t>和开源的</a:t>
            </a:r>
            <a:r>
              <a:rPr lang="en-US" altLang="zh-CN" dirty="0"/>
              <a:t> Linux</a:t>
            </a:r>
            <a:r>
              <a:rPr lang="zh-CN" altLang="en-US" dirty="0"/>
              <a:t>。</a:t>
            </a:r>
            <a:endParaRPr lang="zh-CN" altLang="en-US" dirty="0"/>
          </a:p>
          <a:p>
            <a:pPr lvl="1"/>
            <a:r>
              <a:rPr lang="zh-CN" altLang="en-US" dirty="0"/>
              <a:t>移动操作系统：专为智能手机和平板优化，如</a:t>
            </a:r>
            <a:r>
              <a:rPr lang="en-US" altLang="zh-CN" dirty="0"/>
              <a:t> iOS </a:t>
            </a:r>
            <a:r>
              <a:rPr lang="zh-CN" altLang="en-US" dirty="0"/>
              <a:t>和</a:t>
            </a:r>
            <a:r>
              <a:rPr lang="en-US" altLang="zh-CN" dirty="0"/>
              <a:t> Android</a:t>
            </a:r>
            <a:r>
              <a:rPr lang="zh-CN" altLang="en-US" dirty="0"/>
              <a:t>。</a:t>
            </a:r>
            <a:endParaRPr lang="zh-CN" altLang="en-US" dirty="0"/>
          </a:p>
          <a:p>
            <a:pPr lvl="1"/>
            <a:r>
              <a:rPr lang="zh-CN" altLang="en-US" dirty="0"/>
              <a:t>服务器操作系统：运行在数据中心和云端，负责高并发和数据处理，常见如</a:t>
            </a:r>
            <a:r>
              <a:rPr lang="en-US" altLang="zh-CN" dirty="0"/>
              <a:t> Linux </a:t>
            </a:r>
            <a:r>
              <a:rPr lang="zh-CN" altLang="en-US" dirty="0"/>
              <a:t>发行版（如</a:t>
            </a:r>
            <a:r>
              <a:rPr lang="en-US" altLang="zh-CN" dirty="0"/>
              <a:t> Ubuntu, CentOS</a:t>
            </a:r>
            <a:r>
              <a:rPr lang="zh-CN" altLang="en-US" dirty="0"/>
              <a:t>）和</a:t>
            </a:r>
            <a:r>
              <a:rPr lang="en-US" altLang="zh-CN" dirty="0"/>
              <a:t> Windows Server</a:t>
            </a:r>
            <a:r>
              <a:rPr lang="zh-CN" altLang="en-US" dirty="0"/>
              <a:t>。</a:t>
            </a:r>
            <a:endParaRPr lang="zh-CN" altLang="en-US" dirty="0"/>
          </a:p>
          <a:p>
            <a:pPr lvl="1"/>
            <a:r>
              <a:rPr lang="zh-CN" altLang="en-US" dirty="0"/>
              <a:t>嵌入式操作系统：用于家电、汽车、智能穿戴设备等，如</a:t>
            </a:r>
            <a:r>
              <a:rPr lang="en-US" altLang="zh-CN" dirty="0"/>
              <a:t> RTOS </a:t>
            </a:r>
            <a:r>
              <a:rPr lang="zh-CN" altLang="en-US" dirty="0"/>
              <a:t>或专门的车载系统。</a:t>
            </a: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什么是</a:t>
            </a:r>
            <a:r>
              <a:rPr lang="en-US" altLang="zh-CN" dirty="0"/>
              <a:t> Linux &amp; </a:t>
            </a:r>
            <a:r>
              <a:rPr lang="zh-CN" altLang="en-US" dirty="0"/>
              <a:t>操作系统</a:t>
            </a:r>
            <a:r>
              <a:rPr lang="en-US" altLang="zh-CN" dirty="0"/>
              <a:t>？</a:t>
            </a:r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我们接触</a:t>
            </a:r>
            <a:r>
              <a:rPr lang="en-US" altLang="zh-CN" dirty="0"/>
              <a:t> Linux </a:t>
            </a:r>
            <a:r>
              <a:rPr lang="zh-CN" altLang="en-US" dirty="0"/>
              <a:t>的方式通常有以下几种：</a:t>
            </a:r>
            <a:endParaRPr lang="zh-CN" altLang="en-US" dirty="0"/>
          </a:p>
          <a:p>
            <a:pPr lvl="1"/>
            <a:r>
              <a:rPr lang="zh-CN" altLang="en-US" dirty="0"/>
              <a:t>安装</a:t>
            </a:r>
            <a:r>
              <a:rPr lang="en-US" altLang="zh-CN" dirty="0"/>
              <a:t> Linux </a:t>
            </a:r>
            <a:r>
              <a:rPr lang="zh-CN" altLang="en-US" dirty="0"/>
              <a:t>系统</a:t>
            </a:r>
            <a:endParaRPr lang="zh-CN" altLang="en-US" dirty="0"/>
          </a:p>
          <a:p>
            <a:pPr lvl="1"/>
            <a:r>
              <a:rPr lang="en-US" altLang="zh-CN" dirty="0"/>
              <a:t>WSL</a:t>
            </a:r>
            <a:r>
              <a:rPr lang="zh-CN" altLang="en-US" dirty="0"/>
              <a:t>（</a:t>
            </a:r>
            <a:r>
              <a:rPr lang="en-US" altLang="zh-CN" dirty="0"/>
              <a:t>Windows Subsystem for Linux</a:t>
            </a:r>
            <a:r>
              <a:rPr lang="zh-CN" altLang="en-US" dirty="0"/>
              <a:t>）</a:t>
            </a:r>
            <a:endParaRPr lang="zh-CN" altLang="en-US" dirty="0"/>
          </a:p>
          <a:p>
            <a:pPr lvl="1"/>
            <a:r>
              <a:rPr lang="zh-CN" altLang="en-US" dirty="0"/>
              <a:t>虚拟机（</a:t>
            </a:r>
            <a:r>
              <a:rPr lang="en-US" altLang="zh-CN" dirty="0"/>
              <a:t>Virtualbox</a:t>
            </a:r>
            <a:r>
              <a:rPr lang="zh-CN" altLang="en-US" dirty="0"/>
              <a:t>、</a:t>
            </a:r>
            <a:r>
              <a:rPr lang="en-US" altLang="zh-CN" dirty="0"/>
              <a:t>Docker</a:t>
            </a:r>
            <a:r>
              <a:rPr lang="zh-CN" altLang="en-US" dirty="0"/>
              <a:t>）</a:t>
            </a:r>
            <a:endParaRPr lang="zh-CN" altLang="en-US" dirty="0"/>
          </a:p>
          <a:p>
            <a:pPr lvl="1"/>
            <a:r>
              <a:rPr lang="zh-CN" altLang="en-US" dirty="0"/>
              <a:t>服务器远程连接（</a:t>
            </a:r>
            <a:r>
              <a:rPr lang="en-US" altLang="zh-CN" dirty="0"/>
              <a:t>SSH</a:t>
            </a:r>
            <a:r>
              <a:rPr lang="zh-CN" altLang="en-US" dirty="0"/>
              <a:t>、</a:t>
            </a:r>
            <a:r>
              <a:rPr lang="en-US" altLang="zh-CN" dirty="0"/>
              <a:t>RDP</a:t>
            </a:r>
            <a:r>
              <a:rPr lang="zh-CN" altLang="en-US" dirty="0"/>
              <a:t>）</a:t>
            </a: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接触</a:t>
            </a:r>
            <a:r>
              <a:rPr lang="en-US" altLang="zh-CN" dirty="0"/>
              <a:t> </a:t>
            </a:r>
            <a:r>
              <a:rPr lang="en-US" altLang="zh-CN" dirty="0"/>
              <a:t>Linux</a:t>
            </a:r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常见</a:t>
            </a:r>
            <a:r>
              <a:rPr lang="en-US" altLang="zh-CN" dirty="0"/>
              <a:t> Linux </a:t>
            </a:r>
            <a:r>
              <a:rPr lang="zh-CN" altLang="en-US" dirty="0"/>
              <a:t>发行版</a:t>
            </a:r>
            <a:r>
              <a:rPr lang="en-US" altLang="zh-CN" dirty="0"/>
              <a:t>：</a:t>
            </a:r>
            <a:endParaRPr lang="en-US" altLang="zh-CN" dirty="0"/>
          </a:p>
          <a:p>
            <a:pPr lvl="1"/>
            <a:r>
              <a:rPr lang="en-US" altLang="zh-CN" b="1" dirty="0"/>
              <a:t>Ubuntu</a:t>
            </a:r>
            <a:endParaRPr lang="en-US" altLang="zh-CN" b="1" dirty="0"/>
          </a:p>
          <a:p>
            <a:pPr lvl="1"/>
            <a:r>
              <a:rPr lang="en-US" altLang="zh-CN" dirty="0"/>
              <a:t>Debian</a:t>
            </a:r>
            <a:endParaRPr lang="en-US" altLang="zh-CN" dirty="0"/>
          </a:p>
          <a:p>
            <a:pPr lvl="1"/>
            <a:r>
              <a:rPr lang="en-US" altLang="zh-CN" dirty="0"/>
              <a:t>Arch</a:t>
            </a:r>
            <a:endParaRPr lang="en-US" altLang="zh-CN" dirty="0"/>
          </a:p>
          <a:p>
            <a:pPr lvl="1"/>
            <a:r>
              <a:rPr lang="en-US" altLang="zh-CN" dirty="0"/>
              <a:t>Manjaro</a:t>
            </a:r>
            <a:endParaRPr lang="en-US" altLang="zh-CN" dirty="0"/>
          </a:p>
          <a:p>
            <a:pPr lvl="1"/>
            <a:r>
              <a:rPr lang="en-US" altLang="zh-CN" dirty="0"/>
              <a:t>Fedora</a:t>
            </a:r>
            <a:endParaRPr lang="en-US" altLang="zh-CN" dirty="0"/>
          </a:p>
          <a:p>
            <a:pPr lvl="1"/>
            <a:r>
              <a:rPr lang="en-US" altLang="zh-CN" dirty="0"/>
              <a:t>Kali</a:t>
            </a:r>
            <a:endParaRPr lang="en-US" altLang="zh-CN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Linux </a:t>
            </a:r>
            <a:r>
              <a:rPr lang="zh-CN" altLang="en-US" dirty="0"/>
              <a:t>发行版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48480" y="1945640"/>
            <a:ext cx="7157720" cy="40151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833120" y="2180590"/>
            <a:ext cx="10521315" cy="4231640"/>
          </a:xfrm>
        </p:spPr>
        <p:txBody>
          <a:bodyPr>
            <a:normAutofit fontScale="90000"/>
          </a:bodyPr>
          <a:lstStyle/>
          <a:p>
            <a:r>
              <a:rPr lang="en-US" altLang="zh-CN" dirty="0"/>
              <a:t>GUI </a:t>
            </a:r>
            <a:r>
              <a:rPr lang="zh-CN" altLang="en-US" dirty="0"/>
              <a:t>端</a:t>
            </a:r>
            <a:r>
              <a:rPr lang="en-US" altLang="zh-CN" dirty="0"/>
              <a:t>（</a:t>
            </a:r>
            <a:r>
              <a:rPr lang="zh-CN" altLang="en-US" dirty="0"/>
              <a:t>不需要讲</a:t>
            </a:r>
            <a:r>
              <a:rPr lang="en-US" altLang="zh-CN" dirty="0"/>
              <a:t>）</a:t>
            </a:r>
            <a:endParaRPr lang="en-US" altLang="zh-CN" dirty="0"/>
          </a:p>
          <a:p>
            <a:r>
              <a:rPr lang="en-US" altLang="zh-CN" dirty="0"/>
              <a:t>CLI </a:t>
            </a:r>
            <a:r>
              <a:rPr lang="zh-CN" altLang="en-US" dirty="0"/>
              <a:t>端</a:t>
            </a:r>
            <a:r>
              <a:rPr lang="en-US" altLang="zh-CN" dirty="0"/>
              <a:t>：</a:t>
            </a:r>
            <a:endParaRPr lang="en-US" altLang="zh-CN" dirty="0"/>
          </a:p>
          <a:p>
            <a:pPr lvl="1"/>
            <a:r>
              <a:rPr lang="en-US" altLang="zh-CN" dirty="0"/>
              <a:t>sh、zsh、bash、</a:t>
            </a:r>
            <a:r>
              <a:rPr lang="en-US" altLang="zh-CN" dirty="0"/>
              <a:t>fish</a:t>
            </a:r>
            <a:endParaRPr lang="en-US" altLang="zh-CN" dirty="0"/>
          </a:p>
          <a:p>
            <a:pPr lvl="1"/>
            <a:r>
              <a:rPr lang="zh-CN" altLang="en-US" dirty="0"/>
              <a:t>基础指令</a:t>
            </a:r>
            <a:r>
              <a:rPr lang="en-US" altLang="zh-CN" dirty="0"/>
              <a:t>（</a:t>
            </a:r>
            <a:r>
              <a:rPr lang="zh-CN" altLang="en-US" dirty="0"/>
              <a:t>参考往年讲义</a:t>
            </a:r>
            <a:r>
              <a:rPr lang="en-US" altLang="zh-CN" dirty="0"/>
              <a:t>）</a:t>
            </a:r>
            <a:endParaRPr lang="zh-CN" altLang="en-US" dirty="0"/>
          </a:p>
          <a:p>
            <a:pPr lvl="1"/>
            <a:r>
              <a:rPr lang="en-US" altLang="zh-CN" dirty="0"/>
              <a:t>man、tld</a:t>
            </a:r>
            <a:r>
              <a:rPr lang="en-US" altLang="zh-CN" dirty="0"/>
              <a:t>r</a:t>
            </a:r>
            <a:endParaRPr lang="en-US" altLang="zh-CN" dirty="0"/>
          </a:p>
          <a:p>
            <a:pPr lvl="1"/>
            <a:r>
              <a:rPr lang="zh-CN" altLang="en-US" dirty="0"/>
              <a:t>环境变量</a:t>
            </a:r>
            <a:endParaRPr lang="zh-CN" altLang="en-US" dirty="0"/>
          </a:p>
          <a:p>
            <a:pPr lvl="1"/>
            <a:r>
              <a:rPr lang="en-US" altLang="zh-CN" dirty="0">
                <a:sym typeface="+mn-ea"/>
              </a:rPr>
              <a:t>ssh、vscode、</a:t>
            </a:r>
            <a:r>
              <a:rPr lang="en-US" altLang="zh-CN" dirty="0"/>
              <a:t>tmux</a:t>
            </a:r>
            <a:endParaRPr lang="en-US" altLang="zh-CN" dirty="0"/>
          </a:p>
          <a:p>
            <a:pPr lvl="2"/>
            <a:r>
              <a:rPr lang="en-US" altLang="zh-CN" dirty="0"/>
              <a:t>https://docs.net9.org/basic/linux/#ssh、https://summer24.net9.org/basic/linux_git/Linux/#ssh</a:t>
            </a:r>
            <a:endParaRPr lang="en-US" altLang="zh-CN" dirty="0"/>
          </a:p>
          <a:p>
            <a:pPr lvl="1"/>
            <a:r>
              <a:rPr lang="zh-CN" altLang="en-US" dirty="0"/>
              <a:t>系统知识</a:t>
            </a:r>
            <a:r>
              <a:rPr lang="en-US" altLang="zh-CN" dirty="0"/>
              <a:t>（</a:t>
            </a:r>
            <a:r>
              <a:rPr lang="zh-CN" altLang="en-US" dirty="0"/>
              <a:t>进程</a:t>
            </a:r>
            <a:r>
              <a:rPr lang="en-US" altLang="zh-CN" dirty="0"/>
              <a:t>、</a:t>
            </a:r>
            <a:r>
              <a:rPr lang="zh-CN" altLang="en-US" dirty="0"/>
              <a:t>文件系统</a:t>
            </a:r>
            <a:r>
              <a:rPr lang="en-US" altLang="zh-CN" dirty="0"/>
              <a:t>、</a:t>
            </a:r>
            <a:r>
              <a:rPr lang="zh-CN" altLang="en-US" dirty="0"/>
              <a:t>信号</a:t>
            </a:r>
            <a:r>
              <a:rPr lang="en-US" altLang="zh-CN" dirty="0"/>
              <a:t>、</a:t>
            </a:r>
            <a:r>
              <a:rPr lang="zh-CN" altLang="en-US" dirty="0"/>
              <a:t>用户</a:t>
            </a:r>
            <a:r>
              <a:rPr lang="en-US" altLang="zh-CN" dirty="0"/>
              <a:t>）</a:t>
            </a:r>
            <a:endParaRPr lang="en-US" altLang="zh-CN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上手</a:t>
            </a:r>
            <a:r>
              <a:rPr lang="en-US" altLang="zh-CN" dirty="0"/>
              <a:t> </a:t>
            </a:r>
            <a:r>
              <a:rPr lang="en-US" altLang="zh-CN" dirty="0"/>
              <a:t>Linux</a:t>
            </a:r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833120" y="2180590"/>
            <a:ext cx="10521315" cy="4231640"/>
          </a:xfrm>
        </p:spPr>
        <p:txBody>
          <a:bodyPr>
            <a:normAutofit/>
          </a:bodyPr>
          <a:lstStyle/>
          <a:p>
            <a:r>
              <a:rPr lang="zh-CN" altLang="en-US" dirty="0"/>
              <a:t>为了遇到问题时</a:t>
            </a:r>
            <a:r>
              <a:rPr lang="en-US" altLang="zh-CN" dirty="0"/>
              <a:t>，</a:t>
            </a:r>
            <a:r>
              <a:rPr lang="zh-CN" altLang="en-US" dirty="0"/>
              <a:t>不是一行行复制给</a:t>
            </a:r>
            <a:r>
              <a:rPr lang="en-US" altLang="zh-CN" dirty="0"/>
              <a:t> </a:t>
            </a:r>
            <a:r>
              <a:rPr lang="en-US" altLang="zh-CN" dirty="0"/>
              <a:t>gpt：</a:t>
            </a:r>
            <a:endParaRPr lang="en-US" altLang="zh-CN" dirty="0"/>
          </a:p>
          <a:p>
            <a:pPr lvl="1"/>
            <a:r>
              <a:rPr lang="zh-CN" altLang="en-US" dirty="0"/>
              <a:t>没安装</a:t>
            </a:r>
            <a:r>
              <a:rPr lang="en-US" altLang="zh-CN" dirty="0"/>
              <a:t>：apt、apt-</a:t>
            </a:r>
            <a:r>
              <a:rPr lang="en-US" altLang="zh-CN" dirty="0"/>
              <a:t>get</a:t>
            </a:r>
            <a:endParaRPr lang="en-US" altLang="zh-CN" dirty="0"/>
          </a:p>
          <a:p>
            <a:pPr lvl="1"/>
            <a:r>
              <a:rPr lang="zh-CN" altLang="en-US" dirty="0"/>
              <a:t>参数错误</a:t>
            </a:r>
            <a:r>
              <a:rPr lang="en-US" altLang="zh-CN" dirty="0"/>
              <a:t>：-h、--</a:t>
            </a:r>
            <a:r>
              <a:rPr lang="en-US" altLang="zh-CN" dirty="0"/>
              <a:t>help</a:t>
            </a:r>
            <a:endParaRPr lang="en-US" altLang="zh-CN" dirty="0"/>
          </a:p>
          <a:p>
            <a:pPr lvl="1"/>
            <a:r>
              <a:rPr lang="zh-CN" altLang="en-US" dirty="0"/>
              <a:t>权限问题</a:t>
            </a:r>
            <a:r>
              <a:rPr lang="en-US" altLang="zh-CN" dirty="0"/>
              <a:t>：sudo/</a:t>
            </a:r>
            <a:r>
              <a:rPr lang="zh-CN" altLang="en-US" dirty="0"/>
              <a:t>问管理员</a:t>
            </a:r>
            <a:endParaRPr lang="zh-CN" altLang="en-US" dirty="0"/>
          </a:p>
          <a:p>
            <a:pPr lvl="1"/>
            <a:r>
              <a:rPr lang="zh-CN" altLang="en-US" dirty="0"/>
              <a:t>环境问题</a:t>
            </a:r>
            <a:r>
              <a:rPr lang="en-US" altLang="zh-CN" dirty="0"/>
              <a:t>：echo $PATH/env/version</a:t>
            </a:r>
            <a:endParaRPr lang="en-US" altLang="zh-CN" dirty="0"/>
          </a:p>
          <a:p>
            <a:pPr lvl="1"/>
            <a:r>
              <a:rPr lang="zh-CN" altLang="en-US" dirty="0"/>
              <a:t>格式错误</a:t>
            </a:r>
            <a:r>
              <a:rPr lang="en-US" altLang="zh-CN" dirty="0"/>
              <a:t>：vim、</a:t>
            </a:r>
            <a:r>
              <a:rPr lang="en-US" altLang="zh-CN" dirty="0"/>
              <a:t>nvim</a:t>
            </a:r>
            <a:endParaRPr lang="en-US" altLang="zh-CN" dirty="0"/>
          </a:p>
          <a:p>
            <a:pPr lvl="1"/>
            <a:r>
              <a:rPr lang="zh-CN" altLang="en-US" dirty="0"/>
              <a:t>网络问题</a:t>
            </a:r>
            <a:r>
              <a:rPr lang="en-US" altLang="zh-CN" dirty="0"/>
              <a:t>：proxy、ping、</a:t>
            </a:r>
            <a:r>
              <a:rPr lang="en-US" altLang="zh-CN" dirty="0"/>
              <a:t>curl</a:t>
            </a:r>
            <a:endParaRPr lang="en-US" altLang="zh-CN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常见问题的解决</a:t>
            </a:r>
            <a:r>
              <a:rPr lang="zh-CN" altLang="en-US" dirty="0"/>
              <a:t>思路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一些好用的小玩意儿</a:t>
            </a:r>
            <a:r>
              <a:rPr lang="en-US" altLang="zh-CN" dirty="0"/>
              <a:t>：</a:t>
            </a:r>
            <a:endParaRPr lang="en-US" altLang="zh-CN" dirty="0"/>
          </a:p>
          <a:p>
            <a:pPr lvl="1"/>
            <a:endParaRPr lang="en-US" altLang="zh-CN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推荐</a:t>
            </a:r>
            <a:r>
              <a:rPr lang="zh-CN" altLang="en-US" dirty="0"/>
              <a:t>工具</a:t>
            </a:r>
            <a:endParaRPr lang="zh-CN" altLang="en-US" dirty="0"/>
          </a:p>
        </p:txBody>
      </p:sp>
      <p:graphicFrame>
        <p:nvGraphicFramePr>
          <p:cNvPr id="6" name="表格 5"/>
          <p:cNvGraphicFramePr/>
          <p:nvPr>
            <p:custDataLst>
              <p:tags r:id="rId1"/>
            </p:custDataLst>
          </p:nvPr>
        </p:nvGraphicFramePr>
        <p:xfrm>
          <a:off x="871855" y="2637790"/>
          <a:ext cx="10784205" cy="3388360"/>
        </p:xfrm>
        <a:graphic>
          <a:graphicData uri="http://schemas.openxmlformats.org/drawingml/2006/table">
            <a:tbl>
              <a:tblPr/>
              <a:tblGrid>
                <a:gridCol w="1966595"/>
                <a:gridCol w="4580255"/>
                <a:gridCol w="4237355"/>
              </a:tblGrid>
              <a:tr h="260350">
                <a:tc>
                  <a:txBody>
                    <a:bodyPr/>
                    <a:p>
                      <a:r>
                        <a:rPr lang="zh-CN" altLang="en-US" sz="1100"/>
                        <a:t>工具</a:t>
                      </a:r>
                      <a:endParaRPr lang="zh-CN" altLang="en-US" sz="11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1100"/>
                        <a:t>作用</a:t>
                      </a:r>
                      <a:endParaRPr lang="zh-CN" altLang="en-US" sz="11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1100"/>
                        <a:t>替代</a:t>
                      </a:r>
                      <a:r>
                        <a:rPr lang="en-US" altLang="zh-CN" sz="1100"/>
                        <a:t>/</a:t>
                      </a:r>
                      <a:r>
                        <a:rPr lang="zh-CN" altLang="en-US" sz="1100"/>
                        <a:t>增强</a:t>
                      </a:r>
                      <a:endParaRPr lang="zh-CN" altLang="en-US" sz="11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21335">
                <a:tc>
                  <a:txBody>
                    <a:bodyPr/>
                    <a:p>
                      <a:r>
                        <a:rPr lang="en-US" altLang="zh-CN" sz="1100"/>
                        <a:t>starship</a:t>
                      </a:r>
                      <a:endParaRPr lang="en-US" altLang="zh-CN" sz="11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1100"/>
                        <a:t>美化并增强命令提示符，显示 </a:t>
                      </a:r>
                      <a:r>
                        <a:rPr lang="en-US" altLang="zh-CN" sz="1100"/>
                        <a:t>Git </a:t>
                      </a:r>
                      <a:r>
                        <a:rPr lang="zh-CN" altLang="en-US" sz="1100"/>
                        <a:t>分支、语言版本、退出状态等</a:t>
                      </a:r>
                      <a:endParaRPr lang="zh-CN" altLang="en-US" sz="11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1100"/>
                        <a:t>shell prompt</a:t>
                      </a:r>
                      <a:endParaRPr lang="en-US" altLang="zh-CN" sz="11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60985">
                <a:tc>
                  <a:txBody>
                    <a:bodyPr/>
                    <a:p>
                      <a:r>
                        <a:rPr lang="en-US" altLang="zh-CN" sz="1100"/>
                        <a:t>zsh-autosuggestions</a:t>
                      </a:r>
                      <a:endParaRPr lang="en-US" altLang="zh-CN" sz="11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1100"/>
                        <a:t>根据历史命令自动灰色提示，按右方向键接受</a:t>
                      </a:r>
                      <a:endParaRPr lang="zh-CN" altLang="en-US" sz="11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1100"/>
                        <a:t>自动提示</a:t>
                      </a:r>
                      <a:endParaRPr lang="zh-CN" altLang="en-US" sz="11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60350">
                <a:tc>
                  <a:txBody>
                    <a:bodyPr/>
                    <a:p>
                      <a:r>
                        <a:rPr lang="en-US" altLang="zh-CN" sz="1100"/>
                        <a:t>zsh-syntax-highlighting</a:t>
                      </a:r>
                      <a:endParaRPr lang="en-US" altLang="zh-CN" sz="11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1100"/>
                        <a:t>命令输错时变红，路径存在时高亮</a:t>
                      </a:r>
                      <a:endParaRPr lang="zh-CN" altLang="en-US" sz="11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1100"/>
                        <a:t>输入检查</a:t>
                      </a:r>
                      <a:endParaRPr lang="zh-CN" altLang="en-US" sz="11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60985">
                <a:tc>
                  <a:txBody>
                    <a:bodyPr/>
                    <a:p>
                      <a:r>
                        <a:rPr lang="en-US" altLang="zh-CN" sz="1100"/>
                        <a:t>fzf</a:t>
                      </a:r>
                      <a:endParaRPr lang="en-US" altLang="zh-CN" sz="11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1100"/>
                        <a:t>模糊搜索文件、历史命令、目录</a:t>
                      </a:r>
                      <a:endParaRPr lang="zh-CN" altLang="en-US" sz="11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1100"/>
                        <a:t>快速查找</a:t>
                      </a:r>
                      <a:endParaRPr lang="zh-CN" altLang="en-US" sz="11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60350">
                <a:tc>
                  <a:txBody>
                    <a:bodyPr/>
                    <a:p>
                      <a:r>
                        <a:rPr lang="en-US" altLang="zh-CN" sz="1100"/>
                        <a:t>zoxide</a:t>
                      </a:r>
                      <a:endParaRPr lang="en-US" altLang="zh-CN" sz="11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1100"/>
                        <a:t>更聪明的 </a:t>
                      </a:r>
                      <a:r>
                        <a:rPr lang="en-US" altLang="zh-CN" sz="1100"/>
                        <a:t>cd</a:t>
                      </a:r>
                      <a:r>
                        <a:rPr lang="zh-CN" altLang="en-US" sz="1100"/>
                        <a:t>，记住常去目录</a:t>
                      </a:r>
                      <a:endParaRPr lang="zh-CN" altLang="en-US" sz="11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1100"/>
                        <a:t>cd</a:t>
                      </a:r>
                      <a:endParaRPr lang="en-US" altLang="zh-CN" sz="11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60985">
                <a:tc>
                  <a:txBody>
                    <a:bodyPr/>
                    <a:p>
                      <a:r>
                        <a:rPr lang="en-US" altLang="zh-CN" sz="1100"/>
                        <a:t>eza</a:t>
                      </a:r>
                      <a:endParaRPr lang="en-US" altLang="zh-CN" sz="11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1100"/>
                        <a:t>更好看的 </a:t>
                      </a:r>
                      <a:r>
                        <a:rPr lang="en-US" altLang="zh-CN" sz="1100"/>
                        <a:t>ls</a:t>
                      </a:r>
                      <a:endParaRPr lang="en-US" altLang="zh-CN" sz="11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1100"/>
                        <a:t>ls</a:t>
                      </a:r>
                      <a:endParaRPr lang="en-US" altLang="zh-CN" sz="11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60350">
                <a:tc>
                  <a:txBody>
                    <a:bodyPr/>
                    <a:p>
                      <a:r>
                        <a:rPr lang="en-US" altLang="zh-CN" sz="1100"/>
                        <a:t>bat</a:t>
                      </a:r>
                      <a:endParaRPr lang="en-US" altLang="zh-CN" sz="11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1100"/>
                        <a:t>带语法高亮的 </a:t>
                      </a:r>
                      <a:r>
                        <a:rPr lang="en-US" altLang="zh-CN" sz="1100"/>
                        <a:t>cat</a:t>
                      </a:r>
                      <a:endParaRPr lang="en-US" altLang="zh-CN" sz="11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1100"/>
                        <a:t>cat</a:t>
                      </a:r>
                      <a:endParaRPr lang="en-US" altLang="zh-CN" sz="11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60985">
                <a:tc>
                  <a:txBody>
                    <a:bodyPr/>
                    <a:p>
                      <a:r>
                        <a:rPr lang="en-US" altLang="zh-CN" sz="1100"/>
                        <a:t>fd</a:t>
                      </a:r>
                      <a:endParaRPr lang="en-US" altLang="zh-CN" sz="11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1100"/>
                        <a:t>更好用的 </a:t>
                      </a:r>
                      <a:r>
                        <a:rPr lang="en-US" altLang="zh-CN" sz="1100"/>
                        <a:t>find</a:t>
                      </a:r>
                      <a:endParaRPr lang="en-US" altLang="zh-CN" sz="11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1100"/>
                        <a:t>find</a:t>
                      </a:r>
                      <a:endParaRPr lang="en-US" altLang="zh-CN" sz="11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60350">
                <a:tc>
                  <a:txBody>
                    <a:bodyPr/>
                    <a:p>
                      <a:r>
                        <a:rPr lang="en-US" altLang="zh-CN" sz="1100"/>
                        <a:t>ripgrep</a:t>
                      </a:r>
                      <a:r>
                        <a:rPr lang="en-US" altLang="zh-CN" sz="1100"/>
                        <a:t> / </a:t>
                      </a:r>
                      <a:r>
                        <a:rPr lang="en-US" altLang="zh-CN" sz="1100"/>
                        <a:t>rg</a:t>
                      </a:r>
                      <a:endParaRPr lang="en-US" altLang="zh-CN" sz="11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1100"/>
                        <a:t>超快全文搜索</a:t>
                      </a:r>
                      <a:endParaRPr lang="zh-CN" altLang="en-US" sz="11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1100"/>
                        <a:t>grep</a:t>
                      </a:r>
                      <a:endParaRPr lang="en-US" altLang="zh-CN" sz="11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60985">
                <a:tc>
                  <a:txBody>
                    <a:bodyPr/>
                    <a:p>
                      <a:r>
                        <a:rPr lang="en-US" altLang="zh-CN" sz="1100"/>
                        <a:t>tlrc</a:t>
                      </a:r>
                      <a:endParaRPr lang="en-US" altLang="zh-CN" sz="11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1100"/>
                        <a:t>新版 </a:t>
                      </a:r>
                      <a:r>
                        <a:rPr lang="en-US" altLang="zh-CN" sz="1100"/>
                        <a:t>tldr</a:t>
                      </a:r>
                      <a:r>
                        <a:rPr lang="en-US" altLang="zh-CN" sz="1100"/>
                        <a:t> </a:t>
                      </a:r>
                      <a:r>
                        <a:rPr lang="zh-CN" altLang="en-US" sz="1100"/>
                        <a:t>客户端，查命令例子</a:t>
                      </a:r>
                      <a:endParaRPr lang="zh-CN" altLang="en-US" sz="11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1100"/>
                        <a:t>man</a:t>
                      </a:r>
                      <a:r>
                        <a:rPr lang="en-US" altLang="zh-CN" sz="1100"/>
                        <a:t> </a:t>
                      </a:r>
                      <a:r>
                        <a:rPr lang="zh-CN" altLang="en-US" sz="1100"/>
                        <a:t>辅助</a:t>
                      </a:r>
                      <a:endParaRPr lang="zh-CN" altLang="en-US" sz="11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60350">
                <a:tc>
                  <a:txBody>
                    <a:bodyPr/>
                    <a:p>
                      <a:r>
                        <a:rPr lang="en-US" altLang="zh-CN" sz="1100"/>
                        <a:t>neovim</a:t>
                      </a:r>
                      <a:r>
                        <a:rPr lang="en-US" altLang="zh-CN" sz="1100"/>
                        <a:t> / </a:t>
                      </a:r>
                      <a:r>
                        <a:rPr lang="en-US" altLang="zh-CN" sz="1100"/>
                        <a:t>nvim</a:t>
                      </a:r>
                      <a:endParaRPr lang="en-US" altLang="zh-CN" sz="11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zh-CN" altLang="en-US" sz="1100"/>
                        <a:t>现代 </a:t>
                      </a:r>
                      <a:r>
                        <a:rPr lang="en-US" altLang="zh-CN" sz="1100"/>
                        <a:t>Vim </a:t>
                      </a:r>
                      <a:r>
                        <a:rPr lang="zh-CN" altLang="en-US" sz="1100"/>
                        <a:t>编辑器</a:t>
                      </a:r>
                      <a:endParaRPr lang="zh-CN" altLang="en-US" sz="11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lang="en-US" altLang="zh-CN" sz="1100"/>
                        <a:t>vim</a:t>
                      </a:r>
                      <a:endParaRPr lang="en-US" altLang="zh-CN" sz="11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ctrTitle"/>
          </p:nvPr>
        </p:nvSpPr>
        <p:spPr>
          <a:xfrm>
            <a:off x="963169" y="2028083"/>
            <a:ext cx="10265664" cy="1376851"/>
          </a:xfrm>
        </p:spPr>
        <p:txBody>
          <a:bodyPr anchor="ctr">
            <a:normAutofit/>
          </a:bodyPr>
          <a:lstStyle/>
          <a:p>
            <a:r>
              <a:rPr lang="zh-CN" cap="none" dirty="0"/>
              <a:t>认识</a:t>
            </a:r>
            <a:r>
              <a:rPr altLang="zh-CN" cap="none" dirty="0"/>
              <a:t> </a:t>
            </a:r>
            <a:r>
              <a:rPr altLang="zh-CN" cap="none" dirty="0"/>
              <a:t>Git</a:t>
            </a:r>
            <a:endParaRPr altLang="zh-CN" cap="non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通用信息获取</a:t>
            </a:r>
            <a:endParaRPr lang="en-US" altLang="zh-CN" dirty="0"/>
          </a:p>
          <a:p>
            <a:r>
              <a:rPr lang="zh-CN" altLang="en-US" dirty="0"/>
              <a:t>认识</a:t>
            </a:r>
            <a:r>
              <a:rPr lang="en-US" altLang="zh-CN" dirty="0"/>
              <a:t> </a:t>
            </a:r>
            <a:r>
              <a:rPr lang="en-US" altLang="zh-CN" dirty="0"/>
              <a:t>Linux</a:t>
            </a:r>
            <a:endParaRPr lang="en-US" altLang="zh-CN" dirty="0"/>
          </a:p>
          <a:p>
            <a:r>
              <a:rPr lang="zh-CN" altLang="en-US" dirty="0"/>
              <a:t>认识</a:t>
            </a:r>
            <a:r>
              <a:rPr lang="en-US" altLang="zh-CN" dirty="0"/>
              <a:t> </a:t>
            </a:r>
            <a:r>
              <a:rPr lang="en-US" altLang="zh-CN" dirty="0"/>
              <a:t>Git</a:t>
            </a:r>
            <a:endParaRPr lang="en-US" altLang="zh-CN" dirty="0"/>
          </a:p>
          <a:p>
            <a:r>
              <a:rPr lang="zh-CN" altLang="en-US" dirty="0"/>
              <a:t>网络与代理</a:t>
            </a:r>
            <a:endParaRPr lang="en-US" altLang="zh-CN" dirty="0"/>
          </a:p>
          <a:p>
            <a:r>
              <a:rPr lang="zh-CN" altLang="en-US" dirty="0"/>
              <a:t>参考</a:t>
            </a:r>
            <a:r>
              <a:rPr lang="zh-CN" altLang="en-US" dirty="0"/>
              <a:t>资料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本讲</a:t>
            </a:r>
            <a:r>
              <a:rPr lang="zh-CN" altLang="en-US" dirty="0"/>
              <a:t>导览</a:t>
            </a:r>
            <a:endParaRPr lang="zh-CN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CN" dirty="0"/>
              <a:t>Referred </a:t>
            </a:r>
            <a:r>
              <a:rPr lang="en-US" altLang="zh-CN" dirty="0"/>
              <a:t>to https://summer24.net9.org/basic/linux_git/Git/#intro by Ajax</a:t>
            </a:r>
            <a:endParaRPr lang="en-US" altLang="zh-CN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如果没有</a:t>
            </a:r>
            <a:r>
              <a:rPr lang="en-US" altLang="zh-CN" dirty="0"/>
              <a:t> </a:t>
            </a:r>
            <a:r>
              <a:rPr lang="en-US" altLang="zh-CN" dirty="0"/>
              <a:t>Git</a:t>
            </a:r>
            <a:endParaRPr lang="en-US" altLang="zh-CN" dirty="0"/>
          </a:p>
        </p:txBody>
      </p:sp>
      <p:pic>
        <p:nvPicPr>
          <p:cNvPr id="4" name="图片 3" descr="截屏2026-07-16 22.10.4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2906395"/>
            <a:ext cx="7418070" cy="36779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CN" dirty="0"/>
              <a:t>Git </a:t>
            </a:r>
            <a:r>
              <a:rPr lang="zh-CN" altLang="en-US" dirty="0"/>
              <a:t>是由</a:t>
            </a:r>
            <a:r>
              <a:rPr lang="en-US" altLang="zh-CN" dirty="0"/>
              <a:t> Linus Torvalds</a:t>
            </a:r>
            <a:r>
              <a:rPr lang="zh-CN" altLang="en-US" dirty="0"/>
              <a:t>研制和开发，为了帮助管理</a:t>
            </a:r>
            <a:r>
              <a:rPr lang="en-US" altLang="zh-CN" dirty="0"/>
              <a:t>Linux</a:t>
            </a:r>
            <a:r>
              <a:rPr lang="zh-CN" altLang="en-US" dirty="0"/>
              <a:t>内核开发而开发的一个开源的版本控制软件，并逐渐成为行业标准。</a:t>
            </a:r>
            <a:endParaRPr lang="zh-CN" altLang="en-US" dirty="0"/>
          </a:p>
          <a:p>
            <a:r>
              <a:rPr lang="en-US" altLang="zh-CN" dirty="0"/>
              <a:t>Git</a:t>
            </a:r>
            <a:r>
              <a:rPr lang="zh-CN" altLang="en-US" dirty="0"/>
              <a:t>是目前世界上最先进的分布式版本控制。</a:t>
            </a: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什么是</a:t>
            </a:r>
            <a:r>
              <a:rPr lang="en-US" altLang="zh-CN" dirty="0"/>
              <a:t> </a:t>
            </a:r>
            <a:r>
              <a:rPr lang="en-US" altLang="zh-CN" dirty="0"/>
              <a:t>Git</a:t>
            </a:r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CN" altLang="en-US" dirty="0"/>
              <a:t>分布式管理模式</a:t>
            </a:r>
            <a:r>
              <a:rPr lang="en-US" altLang="zh-CN" dirty="0"/>
              <a:t>：</a:t>
            </a:r>
            <a:endParaRPr lang="en-US" altLang="zh-CN" dirty="0"/>
          </a:p>
          <a:p>
            <a:endParaRPr lang="en-US" altLang="zh-CN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Git </a:t>
            </a:r>
            <a:r>
              <a:rPr lang="zh-CN" altLang="en-US" dirty="0"/>
              <a:t>的基本</a:t>
            </a:r>
            <a:r>
              <a:rPr lang="zh-CN" altLang="en-US" dirty="0"/>
              <a:t>概念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17645" y="1718310"/>
            <a:ext cx="7339330" cy="414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CN" dirty="0"/>
              <a:t>Diff &amp; .gitig</a:t>
            </a:r>
            <a:r>
              <a:rPr lang="en-US" altLang="zh-CN" dirty="0"/>
              <a:t>nore：</a:t>
            </a:r>
            <a:endParaRPr lang="en-US" altLang="zh-CN" dirty="0"/>
          </a:p>
          <a:p>
            <a:endParaRPr lang="en-US" altLang="zh-CN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Git </a:t>
            </a:r>
            <a:r>
              <a:rPr lang="zh-CN" altLang="en-US" dirty="0"/>
              <a:t>的基本</a:t>
            </a:r>
            <a:r>
              <a:rPr lang="zh-CN" altLang="en-US" dirty="0"/>
              <a:t>概念</a:t>
            </a:r>
            <a:endParaRPr lang="zh-CN" altLang="en-US" dirty="0"/>
          </a:p>
        </p:txBody>
      </p:sp>
      <p:pic>
        <p:nvPicPr>
          <p:cNvPr id="6" name="图片 5"/>
          <p:cNvPicPr/>
          <p:nvPr/>
        </p:nvPicPr>
        <p:blipFill>
          <a:blip r:embed="rId1"/>
          <a:stretch>
            <a:fillRect/>
          </a:stretch>
        </p:blipFill>
        <p:spPr>
          <a:xfrm>
            <a:off x="1343660" y="2680335"/>
            <a:ext cx="9246235" cy="3342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CN" altLang="en-US" dirty="0"/>
              <a:t>仓库</a:t>
            </a:r>
            <a:r>
              <a:rPr lang="en-US" altLang="zh-CN" dirty="0"/>
              <a:t>：</a:t>
            </a:r>
            <a:endParaRPr lang="en-US" altLang="zh-CN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Git </a:t>
            </a:r>
            <a:r>
              <a:rPr lang="zh-CN" altLang="en-US" dirty="0"/>
              <a:t>的基本</a:t>
            </a:r>
            <a:r>
              <a:rPr lang="zh-CN" altLang="en-US" dirty="0"/>
              <a:t>概念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41345" y="1608455"/>
            <a:ext cx="7915275" cy="44646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CN" altLang="en-US" dirty="0"/>
              <a:t>基本概念</a:t>
            </a:r>
            <a:r>
              <a:rPr lang="en-US" altLang="zh-CN" dirty="0"/>
              <a:t>：</a:t>
            </a:r>
            <a:endParaRPr lang="en-US" altLang="zh-CN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Git </a:t>
            </a:r>
            <a:r>
              <a:rPr lang="zh-CN" altLang="en-US" dirty="0"/>
              <a:t>的基本</a:t>
            </a:r>
            <a:r>
              <a:rPr lang="zh-CN" altLang="en-US" dirty="0"/>
              <a:t>概念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11145" y="1608455"/>
            <a:ext cx="8093710" cy="4565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833120" y="2180590"/>
            <a:ext cx="10521315" cy="4335780"/>
          </a:xfrm>
        </p:spPr>
        <p:txBody>
          <a:bodyPr>
            <a:normAutofit lnSpcReduction="10000"/>
          </a:bodyPr>
          <a:lstStyle/>
          <a:p>
            <a:r>
              <a:rPr lang="en-US" altLang="zh-CN" dirty="0"/>
              <a:t>Issue / Project</a:t>
            </a:r>
            <a:r>
              <a:rPr lang="zh-CN" altLang="en-US" dirty="0"/>
              <a:t>：管理需求、</a:t>
            </a:r>
            <a:r>
              <a:rPr lang="en-US" altLang="zh-CN" dirty="0"/>
              <a:t>Bug</a:t>
            </a:r>
            <a:r>
              <a:rPr lang="zh-CN" altLang="en-US" dirty="0"/>
              <a:t>、任务进度</a:t>
            </a:r>
            <a:endParaRPr lang="zh-CN" altLang="en-US" dirty="0"/>
          </a:p>
          <a:p>
            <a:r>
              <a:rPr lang="en-US" altLang="zh-CN" dirty="0"/>
              <a:t>Pull Request</a:t>
            </a:r>
            <a:r>
              <a:rPr lang="zh-CN" altLang="en-US" dirty="0"/>
              <a:t>：代码审核、讨论、合并前检查</a:t>
            </a:r>
            <a:endParaRPr lang="zh-CN" altLang="en-US" dirty="0"/>
          </a:p>
          <a:p>
            <a:r>
              <a:rPr lang="en-US" altLang="zh-CN" dirty="0"/>
              <a:t>Actions / CI</a:t>
            </a:r>
            <a:r>
              <a:rPr lang="zh-CN" altLang="en-US" dirty="0"/>
              <a:t>：自动运行测试、格式检查、构建</a:t>
            </a:r>
            <a:endParaRPr lang="zh-CN" altLang="en-US" dirty="0"/>
          </a:p>
          <a:p>
            <a:r>
              <a:rPr lang="en-US" altLang="zh-CN" dirty="0"/>
              <a:t>CD</a:t>
            </a:r>
            <a:r>
              <a:rPr lang="zh-CN" altLang="en-US" dirty="0"/>
              <a:t>：自动部署到测试环境或生产环境</a:t>
            </a:r>
            <a:endParaRPr lang="zh-CN" altLang="en-US" dirty="0"/>
          </a:p>
          <a:p>
            <a:r>
              <a:rPr lang="en-US" altLang="zh-CN" dirty="0"/>
              <a:t>Release / Tag</a:t>
            </a:r>
            <a:r>
              <a:rPr lang="zh-CN" altLang="en-US" dirty="0"/>
              <a:t>：标记版本，生成发布记录</a:t>
            </a:r>
            <a:endParaRPr lang="zh-CN" altLang="en-US" dirty="0"/>
          </a:p>
          <a:p>
            <a:r>
              <a:rPr lang="en-US" altLang="zh-CN" dirty="0"/>
              <a:t>Wiki / Discussions</a:t>
            </a:r>
            <a:r>
              <a:rPr lang="zh-CN" altLang="en-US" dirty="0"/>
              <a:t>：沉淀文档、方案讨论和常见问题</a:t>
            </a:r>
            <a:endParaRPr lang="zh-CN" altLang="en-US" dirty="0"/>
          </a:p>
          <a:p>
            <a:endParaRPr lang="zh-CN" altLang="en-US" dirty="0"/>
          </a:p>
          <a:p>
            <a:r>
              <a:rPr lang="en-US" altLang="zh-CN" dirty="0"/>
              <a:t>Working with coding agent</a:t>
            </a:r>
            <a:endParaRPr lang="en-US" altLang="zh-CN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现代</a:t>
            </a:r>
            <a:r>
              <a:rPr lang="en-US" altLang="zh-CN" dirty="0"/>
              <a:t> Git </a:t>
            </a:r>
            <a:r>
              <a:rPr lang="zh-CN" altLang="en-US" dirty="0"/>
              <a:t>的各种</a:t>
            </a:r>
            <a:r>
              <a:rPr lang="zh-CN" altLang="en-US" dirty="0"/>
              <a:t>功能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833120" y="2180590"/>
            <a:ext cx="10521315" cy="4335780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一个典型的</a:t>
            </a:r>
            <a:r>
              <a:rPr lang="en-US" altLang="zh-CN" dirty="0"/>
              <a:t> GitHub </a:t>
            </a:r>
            <a:r>
              <a:rPr lang="zh-CN" altLang="en-US" dirty="0"/>
              <a:t>协作开发流程是：</a:t>
            </a:r>
            <a:endParaRPr lang="en-US" altLang="zh-CN" dirty="0"/>
          </a:p>
          <a:p>
            <a:pPr lvl="1"/>
            <a:r>
              <a:rPr lang="zh-CN" altLang="en-US" dirty="0"/>
              <a:t>根据</a:t>
            </a:r>
            <a:r>
              <a:rPr lang="en-US" altLang="zh-CN" dirty="0"/>
              <a:t> Issue </a:t>
            </a:r>
            <a:r>
              <a:rPr lang="zh-CN" altLang="en-US" dirty="0"/>
              <a:t>反馈</a:t>
            </a:r>
            <a:r>
              <a:rPr lang="en-US" altLang="zh-CN" dirty="0"/>
              <a:t> / </a:t>
            </a:r>
            <a:r>
              <a:rPr lang="zh-CN" altLang="en-US" dirty="0"/>
              <a:t>设计文档明确需求</a:t>
            </a:r>
            <a:endParaRPr lang="zh-CN" altLang="en-US" dirty="0"/>
          </a:p>
          <a:p>
            <a:pPr lvl="1"/>
            <a:r>
              <a:rPr lang="en-US" altLang="en-US" dirty="0"/>
              <a:t>→</a:t>
            </a:r>
            <a:r>
              <a:rPr lang="en-US" altLang="zh-CN" dirty="0"/>
              <a:t> </a:t>
            </a:r>
            <a:r>
              <a:rPr lang="zh-CN" altLang="en-US" dirty="0"/>
              <a:t>在本地</a:t>
            </a:r>
            <a:r>
              <a:rPr lang="en-US" altLang="zh-CN" dirty="0"/>
              <a:t> fetch origin</a:t>
            </a:r>
            <a:r>
              <a:rPr lang="zh-CN" altLang="en-US" dirty="0"/>
              <a:t>，同步远程仓库状态</a:t>
            </a:r>
            <a:endParaRPr lang="zh-CN" altLang="en-US" dirty="0"/>
          </a:p>
          <a:p>
            <a:pPr lvl="1"/>
            <a:r>
              <a:rPr lang="en-US" altLang="en-US" dirty="0"/>
              <a:t>→</a:t>
            </a:r>
            <a:r>
              <a:rPr lang="en-US" altLang="zh-CN" dirty="0"/>
              <a:t> </a:t>
            </a:r>
            <a:r>
              <a:rPr lang="zh-CN" altLang="en-US" dirty="0"/>
              <a:t>从最新</a:t>
            </a:r>
            <a:r>
              <a:rPr lang="en-US" altLang="zh-CN" dirty="0"/>
              <a:t> dev </a:t>
            </a:r>
            <a:r>
              <a:rPr lang="zh-CN" altLang="en-US" dirty="0"/>
              <a:t>分支切出</a:t>
            </a:r>
            <a:r>
              <a:rPr lang="en-US" altLang="zh-CN" dirty="0"/>
              <a:t> feature / fix </a:t>
            </a:r>
            <a:r>
              <a:rPr lang="zh-CN" altLang="en-US" dirty="0"/>
              <a:t>分支</a:t>
            </a:r>
            <a:endParaRPr lang="zh-CN" altLang="en-US" dirty="0"/>
          </a:p>
          <a:p>
            <a:pPr lvl="1"/>
            <a:r>
              <a:rPr lang="en-US" altLang="en-US" dirty="0"/>
              <a:t>→</a:t>
            </a:r>
            <a:r>
              <a:rPr lang="en-US" altLang="zh-CN" dirty="0"/>
              <a:t> </a:t>
            </a:r>
            <a:r>
              <a:rPr lang="zh-CN" altLang="en-US" dirty="0"/>
              <a:t>完成开发，并进行一次或多次</a:t>
            </a:r>
            <a:r>
              <a:rPr lang="en-US" altLang="zh-CN" dirty="0"/>
              <a:t> commit</a:t>
            </a:r>
            <a:endParaRPr lang="en-US" altLang="zh-CN" dirty="0"/>
          </a:p>
          <a:p>
            <a:pPr lvl="1"/>
            <a:r>
              <a:rPr lang="en-US" altLang="en-US" dirty="0"/>
              <a:t>→</a:t>
            </a:r>
            <a:r>
              <a:rPr lang="en-US" altLang="zh-CN" dirty="0"/>
              <a:t> push </a:t>
            </a:r>
            <a:r>
              <a:rPr lang="zh-CN" altLang="en-US" dirty="0"/>
              <a:t>分支到远程仓库</a:t>
            </a:r>
            <a:endParaRPr lang="zh-CN" altLang="en-US" dirty="0"/>
          </a:p>
          <a:p>
            <a:pPr lvl="1"/>
            <a:r>
              <a:rPr lang="en-US" altLang="en-US" dirty="0"/>
              <a:t>→</a:t>
            </a:r>
            <a:r>
              <a:rPr lang="en-US" altLang="zh-CN" dirty="0"/>
              <a:t> </a:t>
            </a:r>
            <a:r>
              <a:rPr lang="zh-CN" altLang="en-US" dirty="0"/>
              <a:t>根据修改内容发起</a:t>
            </a:r>
            <a:r>
              <a:rPr lang="en-US" altLang="zh-CN" dirty="0"/>
              <a:t> Pull Request</a:t>
            </a:r>
            <a:endParaRPr lang="en-US" altLang="zh-CN" dirty="0"/>
          </a:p>
          <a:p>
            <a:pPr lvl="1"/>
            <a:r>
              <a:rPr lang="en-US" altLang="en-US" dirty="0"/>
              <a:t>→</a:t>
            </a:r>
            <a:r>
              <a:rPr lang="en-US" altLang="zh-CN" dirty="0"/>
              <a:t> </a:t>
            </a:r>
            <a:r>
              <a:rPr lang="zh-CN" altLang="en-US" dirty="0"/>
              <a:t>根据审核人的</a:t>
            </a:r>
            <a:r>
              <a:rPr lang="en-US" altLang="zh-CN" dirty="0"/>
              <a:t> Review </a:t>
            </a:r>
            <a:r>
              <a:rPr lang="zh-CN" altLang="en-US" dirty="0"/>
              <a:t>修改代码</a:t>
            </a:r>
            <a:endParaRPr lang="zh-CN" altLang="en-US" dirty="0"/>
          </a:p>
          <a:p>
            <a:pPr lvl="1"/>
            <a:r>
              <a:rPr lang="en-US" altLang="en-US" dirty="0"/>
              <a:t>→</a:t>
            </a:r>
            <a:r>
              <a:rPr lang="en-US" altLang="zh-CN" dirty="0"/>
              <a:t> Review </a:t>
            </a:r>
            <a:r>
              <a:rPr lang="zh-CN" altLang="en-US" dirty="0"/>
              <a:t>通过后</a:t>
            </a:r>
            <a:r>
              <a:rPr lang="en-US" altLang="zh-CN" dirty="0"/>
              <a:t> merge PR</a:t>
            </a:r>
            <a:endParaRPr lang="en-US" altLang="zh-CN" dirty="0"/>
          </a:p>
          <a:p>
            <a:pPr lvl="1"/>
            <a:r>
              <a:rPr lang="en-US" altLang="en-US" dirty="0"/>
              <a:t>→</a:t>
            </a:r>
            <a:r>
              <a:rPr lang="en-US" altLang="zh-CN" dirty="0"/>
              <a:t> </a:t>
            </a:r>
            <a:r>
              <a:rPr lang="zh-CN" altLang="en-US" dirty="0"/>
              <a:t>关闭对应</a:t>
            </a:r>
            <a:r>
              <a:rPr lang="en-US" altLang="zh-CN" dirty="0"/>
              <a:t> Issue</a:t>
            </a:r>
            <a:r>
              <a:rPr lang="zh-CN" altLang="en-US" dirty="0"/>
              <a:t>，并记录变更</a:t>
            </a: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工程</a:t>
            </a:r>
            <a:r>
              <a:rPr lang="zh-CN" altLang="en-US" dirty="0"/>
              <a:t>规范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833120" y="2180590"/>
            <a:ext cx="10521315" cy="4335780"/>
          </a:xfrm>
        </p:spPr>
        <p:txBody>
          <a:bodyPr>
            <a:normAutofit/>
          </a:bodyPr>
          <a:lstStyle/>
          <a:p>
            <a:r>
              <a:rPr lang="en-US" dirty="0"/>
              <a:t>2025 </a:t>
            </a:r>
            <a:r>
              <a:rPr lang="zh-CN" altLang="en-US" dirty="0"/>
              <a:t>暑培</a:t>
            </a:r>
            <a:r>
              <a:rPr lang="en-US" altLang="zh-CN" dirty="0"/>
              <a:t> Git：https://summer25.net9.org/basic/linux&amp;git/Git/</a:t>
            </a:r>
            <a:endParaRPr lang="en-US" altLang="zh-CN" dirty="0"/>
          </a:p>
          <a:p>
            <a:r>
              <a:rPr lang="en-US" altLang="zh-CN" dirty="0"/>
              <a:t>2025 </a:t>
            </a:r>
            <a:r>
              <a:rPr lang="zh-CN" altLang="en-US" dirty="0"/>
              <a:t>暑</a:t>
            </a:r>
            <a:r>
              <a:rPr lang="zh-CN" altLang="en-US" dirty="0"/>
              <a:t>培参考资料</a:t>
            </a:r>
            <a:r>
              <a:rPr lang="en-US" altLang="zh-CN" dirty="0"/>
              <a:t>：https://summer25.net9.org/basic/linux&amp;git/Extend/</a:t>
            </a:r>
            <a:endParaRPr lang="en-US" altLang="zh-CN" dirty="0"/>
          </a:p>
          <a:p>
            <a:r>
              <a:rPr lang="en-US" dirty="0"/>
              <a:t>2024 </a:t>
            </a:r>
            <a:r>
              <a:rPr lang="zh-CN" altLang="en-US" dirty="0"/>
              <a:t>暑培</a:t>
            </a:r>
            <a:r>
              <a:rPr lang="en-US" altLang="zh-CN" dirty="0"/>
              <a:t> </a:t>
            </a:r>
            <a:r>
              <a:rPr lang="en-US" altLang="zh-CN" dirty="0"/>
              <a:t>Git：https://summer24.net9.org/basic/linux_git/Git/</a:t>
            </a:r>
            <a:endParaRPr lang="en-US" altLang="zh-CN" dirty="0"/>
          </a:p>
          <a:p>
            <a:r>
              <a:rPr lang="en-US" altLang="zh-CN" dirty="0"/>
              <a:t>2023 </a:t>
            </a:r>
            <a:r>
              <a:rPr lang="zh-CN" altLang="en-US" dirty="0"/>
              <a:t>暑培</a:t>
            </a:r>
            <a:r>
              <a:rPr lang="en-US" altLang="zh-CN" dirty="0"/>
              <a:t> Git：https://github.com/sast-summer-training-2023/sast2023-linux-git</a:t>
            </a:r>
            <a:endParaRPr lang="en-US" altLang="zh-CN" dirty="0"/>
          </a:p>
          <a:p>
            <a:r>
              <a:rPr lang="en-US" altLang="zh-CN" dirty="0"/>
              <a:t>2023 </a:t>
            </a:r>
            <a:r>
              <a:rPr lang="zh-CN" altLang="en-US" dirty="0"/>
              <a:t>基础培训</a:t>
            </a:r>
            <a:r>
              <a:rPr lang="en-US" altLang="zh-CN" dirty="0"/>
              <a:t> Git：</a:t>
            </a:r>
            <a:r>
              <a:rPr lang="en-US" altLang="zh-CN" dirty="0">
                <a:sym typeface="+mn-ea"/>
              </a:rPr>
              <a:t>https://summer24.net9.org/basic/linux_git/2024</a:t>
            </a:r>
            <a:r>
              <a:rPr lang="zh-CN" altLang="en-US" dirty="0">
                <a:sym typeface="+mn-ea"/>
              </a:rPr>
              <a:t>春季</a:t>
            </a:r>
            <a:r>
              <a:rPr lang="en-US" altLang="zh-CN" dirty="0">
                <a:sym typeface="+mn-ea"/>
              </a:rPr>
              <a:t>%20</a:t>
            </a:r>
            <a:r>
              <a:rPr lang="zh-CN" altLang="en-US" dirty="0">
                <a:sym typeface="+mn-ea"/>
              </a:rPr>
              <a:t>第一次基础技能培训</a:t>
            </a:r>
            <a:r>
              <a:rPr lang="en-US" altLang="zh-CN" dirty="0">
                <a:sym typeface="+mn-ea"/>
              </a:rPr>
              <a:t>%20Linux%20Git.pptx</a:t>
            </a:r>
            <a:endParaRPr lang="en-US" altLang="zh-CN" dirty="0"/>
          </a:p>
          <a:p>
            <a:endParaRPr lang="en-US" altLang="zh-CN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更多参考</a:t>
            </a:r>
            <a:r>
              <a:rPr lang="en-US" altLang="zh-CN" dirty="0"/>
              <a:t>：</a:t>
            </a:r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ctrTitle"/>
          </p:nvPr>
        </p:nvSpPr>
        <p:spPr>
          <a:xfrm>
            <a:off x="963169" y="2028083"/>
            <a:ext cx="10265664" cy="1376851"/>
          </a:xfrm>
        </p:spPr>
        <p:txBody>
          <a:bodyPr anchor="ctr">
            <a:normAutofit/>
          </a:bodyPr>
          <a:lstStyle/>
          <a:p>
            <a:r>
              <a:rPr lang="zh-CN" cap="none" dirty="0"/>
              <a:t>网络与</a:t>
            </a:r>
            <a:r>
              <a:rPr lang="zh-CN" cap="none" dirty="0"/>
              <a:t>代理</a:t>
            </a:r>
            <a:endParaRPr lang="zh-CN" cap="non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ctrTitle"/>
          </p:nvPr>
        </p:nvSpPr>
        <p:spPr>
          <a:xfrm>
            <a:off x="963169" y="2028083"/>
            <a:ext cx="10265664" cy="1376851"/>
          </a:xfrm>
        </p:spPr>
        <p:txBody>
          <a:bodyPr anchor="ctr">
            <a:normAutofit/>
          </a:bodyPr>
          <a:lstStyle/>
          <a:p>
            <a:r>
              <a:rPr lang="zh-CN" cap="none" dirty="0"/>
              <a:t>通用信息</a:t>
            </a:r>
            <a:r>
              <a:rPr lang="zh-CN" cap="none" dirty="0"/>
              <a:t>获取</a:t>
            </a:r>
            <a:endParaRPr lang="zh-CN" cap="non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algn="l">
              <a:defRPr sz="1650" b="0">
                <a:solidFill>
                  <a:srgbClr val="3D3D3D"/>
                </a:solidFill>
              </a:defRPr>
            </a:pPr>
            <a:r>
              <a:rPr sz="1650" b="0">
                <a:solidFill>
                  <a:srgbClr val="3D3D3D"/>
                </a:solidFill>
              </a:rPr>
              <a:t>Proxy 是应用主动找代理；VPN/TUN 是系统通过虚拟网卡改写流量入口。</a:t>
            </a:r>
            <a:endParaRPr sz="1650" b="0">
              <a:solidFill>
                <a:srgbClr val="3D3D3D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l">
              <a:defRPr sz="2250" b="1">
                <a:solidFill>
                  <a:srgbClr val="5B2F7C"/>
                </a:solidFill>
              </a:defRPr>
            </a:pPr>
            <a:r>
              <a:rPr sz="2250" b="1">
                <a:solidFill>
                  <a:srgbClr val="5B2F7C"/>
                </a:solidFill>
              </a:rPr>
              <a:t>代理和 VPN 的区别</a:t>
            </a:r>
            <a:endParaRPr sz="2250" b="1">
              <a:solidFill>
                <a:srgbClr val="5B2F7C"/>
              </a:solidFill>
            </a:endParaRPr>
          </a:p>
        </p:txBody>
      </p:sp>
      <p:graphicFrame>
        <p:nvGraphicFramePr>
          <p:cNvPr id="7" name="表格 5"/>
          <p:cNvGraphicFramePr/>
          <p:nvPr/>
        </p:nvGraphicFramePr>
        <p:xfrm>
          <a:off x="871855" y="2637790"/>
          <a:ext cx="10784205" cy="3388360"/>
        </p:xfrm>
        <a:graphic>
          <a:graphicData uri="http://schemas.openxmlformats.org/drawingml/2006/table">
            <a:tbl>
              <a:tblPr/>
              <a:tblGrid>
                <a:gridCol w="1966595"/>
                <a:gridCol w="4580255"/>
                <a:gridCol w="4237355"/>
              </a:tblGrid>
              <a:tr h="260350"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3D3D3D"/>
                          </a:solidFill>
                        </a:rPr>
                        <a:t>概念</a:t>
                      </a:r>
                      <a:endParaRPr sz="1275" b="1">
                        <a:solidFill>
                          <a:srgbClr val="3D3D3D"/>
                        </a:solidFill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3D3D3D"/>
                          </a:solidFill>
                        </a:rPr>
                        <a:t>作用层级</a:t>
                      </a:r>
                      <a:endParaRPr sz="1275" b="1">
                        <a:solidFill>
                          <a:srgbClr val="3D3D3D"/>
                        </a:solidFill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3D3D3D"/>
                          </a:solidFill>
                        </a:rPr>
                        <a:t>典型用途</a:t>
                      </a:r>
                      <a:endParaRPr sz="1275" b="1">
                        <a:solidFill>
                          <a:srgbClr val="3D3D3D"/>
                        </a:solidFill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21335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3D3D3D"/>
                          </a:solidFill>
                        </a:rPr>
                        <a:t>HTTP Proxy</a:t>
                      </a:r>
                      <a:endParaRPr sz="1200" b="1">
                        <a:solidFill>
                          <a:srgbClr val="3D3D3D"/>
                        </a:solidFill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3D3D3D"/>
                          </a:solidFill>
                        </a:rPr>
                        <a:t>应用层</a:t>
                      </a:r>
                      <a:endParaRPr sz="1200" b="0">
                        <a:solidFill>
                          <a:srgbClr val="3D3D3D"/>
                        </a:solidFill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3D3D3D"/>
                          </a:solidFill>
                        </a:rPr>
                        <a:t>浏览器、命令行工具、部分 App 代理</a:t>
                      </a:r>
                      <a:endParaRPr sz="1200" b="0">
                        <a:solidFill>
                          <a:srgbClr val="3D3D3D"/>
                        </a:solidFill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60985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3D3D3D"/>
                          </a:solidFill>
                        </a:rPr>
                        <a:t>SOCKS Proxy</a:t>
                      </a:r>
                      <a:endParaRPr sz="1200" b="1">
                        <a:solidFill>
                          <a:srgbClr val="3D3D3D"/>
                        </a:solidFill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3D3D3D"/>
                          </a:solidFill>
                        </a:rPr>
                        <a:t>会话 / 传输层附近</a:t>
                      </a:r>
                      <a:endParaRPr sz="1200" b="0">
                        <a:solidFill>
                          <a:srgbClr val="3D3D3D"/>
                        </a:solidFill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3D3D3D"/>
                          </a:solidFill>
                        </a:rPr>
                        <a:t>更通用，可转发多种 TCP 流量</a:t>
                      </a:r>
                      <a:endParaRPr sz="1200" b="0">
                        <a:solidFill>
                          <a:srgbClr val="3D3D3D"/>
                        </a:solidFill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6035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3D3D3D"/>
                          </a:solidFill>
                        </a:rPr>
                        <a:t>VPN</a:t>
                      </a:r>
                      <a:endParaRPr sz="1200" b="1">
                        <a:solidFill>
                          <a:srgbClr val="3D3D3D"/>
                        </a:solidFill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3D3D3D"/>
                          </a:solidFill>
                        </a:rPr>
                        <a:t>网络层</a:t>
                      </a:r>
                      <a:endParaRPr sz="1200" b="0">
                        <a:solidFill>
                          <a:srgbClr val="3D3D3D"/>
                        </a:solidFill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3D3D3D"/>
                          </a:solidFill>
                        </a:rPr>
                        <a:t>创建虚拟网卡，让一部分或全部 IP 流量走隧道</a:t>
                      </a:r>
                      <a:endParaRPr sz="1200" b="0">
                        <a:solidFill>
                          <a:srgbClr val="3D3D3D"/>
                        </a:solidFill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60985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3D3D3D"/>
                          </a:solidFill>
                        </a:rPr>
                        <a:t>TUN 模式</a:t>
                      </a:r>
                      <a:endParaRPr sz="1200" b="1">
                        <a:solidFill>
                          <a:srgbClr val="3D3D3D"/>
                        </a:solidFill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3D3D3D"/>
                          </a:solidFill>
                        </a:rPr>
                        <a:t>虚拟网卡</a:t>
                      </a:r>
                      <a:endParaRPr sz="1200" b="0">
                        <a:solidFill>
                          <a:srgbClr val="3D3D3D"/>
                        </a:solidFill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3D3D3D"/>
                          </a:solidFill>
                        </a:rPr>
                        <a:t>Clash 类工具常用，让更多程序透明走规则</a:t>
                      </a:r>
                      <a:endParaRPr sz="1200" b="0">
                        <a:solidFill>
                          <a:srgbClr val="3D3D3D"/>
                        </a:solidFill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6035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3D3D3D"/>
                          </a:solidFill>
                        </a:rPr>
                        <a:t>系统代理</a:t>
                      </a:r>
                      <a:endParaRPr sz="1200" b="1">
                        <a:solidFill>
                          <a:srgbClr val="3D3D3D"/>
                        </a:solidFill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3D3D3D"/>
                          </a:solidFill>
                        </a:rPr>
                        <a:t>操作系统设置</a:t>
                      </a:r>
                      <a:endParaRPr sz="1200" b="0">
                        <a:solidFill>
                          <a:srgbClr val="3D3D3D"/>
                        </a:solidFill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3D3D3D"/>
                          </a:solidFill>
                        </a:rPr>
                        <a:t>把代理地址提供给遵守系统设置的程序</a:t>
                      </a:r>
                      <a:endParaRPr sz="1200" b="0">
                        <a:solidFill>
                          <a:srgbClr val="3D3D3D"/>
                        </a:solidFill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60985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3D3D3D"/>
                          </a:solidFill>
                        </a:rPr>
                        <a:t>Clash / mihomo</a:t>
                      </a:r>
                      <a:endParaRPr sz="1200" b="1">
                        <a:solidFill>
                          <a:srgbClr val="3D3D3D"/>
                        </a:solidFill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3D3D3D"/>
                          </a:solidFill>
                        </a:rPr>
                        <a:t>本地规则引擎</a:t>
                      </a:r>
                      <a:endParaRPr sz="1200" b="0">
                        <a:solidFill>
                          <a:srgbClr val="3D3D3D"/>
                        </a:solidFill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3D3D3D"/>
                          </a:solidFill>
                        </a:rPr>
                        <a:t>读取配置，按规则选择 DIRECT 或 PROXY</a:t>
                      </a:r>
                      <a:endParaRPr sz="1200" b="0">
                        <a:solidFill>
                          <a:srgbClr val="3D3D3D"/>
                        </a:solidFill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6035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3D3D3D"/>
                          </a:solidFill>
                        </a:rPr>
                        <a:t>DIRECT</a:t>
                      </a:r>
                      <a:endParaRPr sz="1200" b="1">
                        <a:solidFill>
                          <a:srgbClr val="3D3D3D"/>
                        </a:solidFill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3D3D3D"/>
                          </a:solidFill>
                        </a:rPr>
                        <a:t>直连路径</a:t>
                      </a:r>
                      <a:endParaRPr sz="1200" b="0">
                        <a:solidFill>
                          <a:srgbClr val="3D3D3D"/>
                        </a:solidFill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3D3D3D"/>
                          </a:solidFill>
                        </a:rPr>
                        <a:t>不经过代理节点，直接访问目标</a:t>
                      </a:r>
                      <a:endParaRPr sz="1200" b="0">
                        <a:solidFill>
                          <a:srgbClr val="3D3D3D"/>
                        </a:solidFill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60985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3D3D3D"/>
                          </a:solidFill>
                        </a:rPr>
                        <a:t>PROXY</a:t>
                      </a:r>
                      <a:endParaRPr sz="1200" b="1">
                        <a:solidFill>
                          <a:srgbClr val="3D3D3D"/>
                        </a:solidFill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3D3D3D"/>
                          </a:solidFill>
                        </a:rPr>
                        <a:t>代理路径</a:t>
                      </a:r>
                      <a:endParaRPr sz="1200" b="0">
                        <a:solidFill>
                          <a:srgbClr val="3D3D3D"/>
                        </a:solidFill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3D3D3D"/>
                          </a:solidFill>
                        </a:rPr>
                        <a:t>交给选定节点或代理组转发</a:t>
                      </a:r>
                      <a:endParaRPr sz="1200" b="0">
                        <a:solidFill>
                          <a:srgbClr val="3D3D3D"/>
                        </a:solidFill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6035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3D3D3D"/>
                          </a:solidFill>
                        </a:rPr>
                        <a:t>排查入口</a:t>
                      </a:r>
                      <a:endParaRPr sz="1200" b="1">
                        <a:solidFill>
                          <a:srgbClr val="3D3D3D"/>
                        </a:solidFill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3D3D3D"/>
                          </a:solidFill>
                        </a:rPr>
                        <a:t>日志 / 连接列表</a:t>
                      </a:r>
                      <a:endParaRPr sz="1200" b="0">
                        <a:solidFill>
                          <a:srgbClr val="3D3D3D"/>
                        </a:solidFill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3D3D3D"/>
                          </a:solidFill>
                        </a:rPr>
                        <a:t>看 DNS、规则命中、出口选择和错误信息</a:t>
                      </a:r>
                      <a:endParaRPr sz="1200" b="0">
                        <a:solidFill>
                          <a:srgbClr val="3D3D3D"/>
                        </a:solidFill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60985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3D3D3D"/>
                          </a:solidFill>
                        </a:rPr>
                        <a:t>常见误区</a:t>
                      </a:r>
                      <a:endParaRPr sz="1200" b="1">
                        <a:solidFill>
                          <a:srgbClr val="3D3D3D"/>
                        </a:solidFill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3D3D3D"/>
                          </a:solidFill>
                        </a:rPr>
                        <a:t>概念混用</a:t>
                      </a:r>
                      <a:endParaRPr sz="1200" b="0">
                        <a:solidFill>
                          <a:srgbClr val="3D3D3D"/>
                        </a:solidFill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3D3D3D"/>
                          </a:solidFill>
                        </a:rPr>
                        <a:t>Clash 不是 VPN 协议；TUN 只是接管入口</a:t>
                      </a:r>
                      <a:endParaRPr sz="1200" b="0">
                        <a:solidFill>
                          <a:srgbClr val="3D3D3D"/>
                        </a:solidFill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6035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3D3D3D"/>
                          </a:solidFill>
                        </a:rPr>
                        <a:t>使用边界</a:t>
                      </a:r>
                      <a:endParaRPr sz="1200" b="1">
                        <a:solidFill>
                          <a:srgbClr val="3D3D3D"/>
                        </a:solidFill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3D3D3D"/>
                          </a:solidFill>
                        </a:rPr>
                        <a:t>政策与条款</a:t>
                      </a:r>
                      <a:endParaRPr sz="1200" b="0">
                        <a:solidFill>
                          <a:srgbClr val="3D3D3D"/>
                        </a:solidFill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sz="1200" b="0">
                          <a:solidFill>
                            <a:srgbClr val="3D3D3D"/>
                          </a:solidFill>
                        </a:rPr>
                        <a:t>用于合法学习、远程访问、开发调试和排障</a:t>
                      </a:r>
                      <a:endParaRPr sz="1200" b="0">
                        <a:solidFill>
                          <a:srgbClr val="3D3D3D"/>
                        </a:solidFill>
                      </a:endParaRPr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 anchor="t">
            <a:normAutofit lnSpcReduction="10000"/>
          </a:bodyPr>
          <a:lstStyle/>
          <a:p>
            <a:pPr algn="l">
              <a:defRPr sz="1800" b="0">
                <a:solidFill>
                  <a:srgbClr val="3D3D3D"/>
                </a:solidFill>
              </a:defRPr>
            </a:pPr>
            <a:r>
              <a:rPr sz="1800" b="0">
                <a:solidFill>
                  <a:srgbClr val="3D3D3D"/>
                </a:solidFill>
              </a:rPr>
              <a:t>Clash / mihomo core：核心转发程序</a:t>
            </a:r>
            <a:endParaRPr sz="1800" b="0">
              <a:solidFill>
                <a:srgbClr val="3D3D3D"/>
              </a:solidFill>
            </a:endParaRPr>
          </a:p>
          <a:p>
            <a:pPr algn="l">
              <a:defRPr sz="1800" b="0">
                <a:solidFill>
                  <a:srgbClr val="3D3D3D"/>
                </a:solidFill>
              </a:defRPr>
            </a:pPr>
            <a:r>
              <a:rPr sz="1800" b="0">
                <a:solidFill>
                  <a:srgbClr val="3D3D3D"/>
                </a:solidFill>
              </a:rPr>
              <a:t>GUI 客户端：图形界面，例如 Clash Verge Rev</a:t>
            </a:r>
            <a:endParaRPr sz="1800" b="0">
              <a:solidFill>
                <a:srgbClr val="3D3D3D"/>
              </a:solidFill>
            </a:endParaRPr>
          </a:p>
          <a:p>
            <a:pPr algn="l">
              <a:defRPr sz="1800" b="0">
                <a:solidFill>
                  <a:srgbClr val="3D3D3D"/>
                </a:solidFill>
              </a:defRPr>
            </a:pPr>
            <a:r>
              <a:rPr sz="1800" b="0">
                <a:solidFill>
                  <a:srgbClr val="3D3D3D"/>
                </a:solidFill>
              </a:rPr>
              <a:t>配置文件：端口、代理节点、代理组、规则、DNS、TUN</a:t>
            </a:r>
            <a:endParaRPr sz="1800" b="0">
              <a:solidFill>
                <a:srgbClr val="3D3D3D"/>
              </a:solidFill>
            </a:endParaRPr>
          </a:p>
          <a:p>
            <a:pPr algn="l">
              <a:defRPr sz="1800" b="0">
                <a:solidFill>
                  <a:srgbClr val="3D3D3D"/>
                </a:solidFill>
              </a:defRPr>
            </a:pPr>
            <a:r>
              <a:rPr sz="1800" b="0">
                <a:solidFill>
                  <a:srgbClr val="3D3D3D"/>
                </a:solidFill>
              </a:rPr>
              <a:t>规则模式：按域名 / IP / 规则决定 DIRECT 或 PROXY</a:t>
            </a:r>
            <a:endParaRPr sz="1800" b="0">
              <a:solidFill>
                <a:srgbClr val="3D3D3D"/>
              </a:solidFill>
            </a:endParaRPr>
          </a:p>
          <a:p>
            <a:pPr algn="l">
              <a:defRPr sz="1800" b="0">
                <a:solidFill>
                  <a:srgbClr val="3D3D3D"/>
                </a:solidFill>
              </a:defRPr>
            </a:pPr>
            <a:r>
              <a:rPr sz="1800" b="0">
                <a:solidFill>
                  <a:srgbClr val="3D3D3D"/>
                </a:solidFill>
              </a:rPr>
              <a:t>系统代理：让支持系统代理的程序走代理</a:t>
            </a:r>
            <a:endParaRPr sz="1800" b="0">
              <a:solidFill>
                <a:srgbClr val="3D3D3D"/>
              </a:solidFill>
            </a:endParaRPr>
          </a:p>
          <a:p>
            <a:pPr algn="l">
              <a:defRPr sz="1800" b="0">
                <a:solidFill>
                  <a:srgbClr val="3D3D3D"/>
                </a:solidFill>
              </a:defRPr>
            </a:pPr>
            <a:r>
              <a:rPr sz="1800" b="0">
                <a:solidFill>
                  <a:srgbClr val="3D3D3D"/>
                </a:solidFill>
              </a:rPr>
              <a:t>TUN 模式：让更多流量进入虚拟网卡，由规则处理</a:t>
            </a:r>
            <a:endParaRPr sz="1800" b="0">
              <a:solidFill>
                <a:srgbClr val="3D3D3D"/>
              </a:solidFill>
            </a:endParaRPr>
          </a:p>
          <a:p>
            <a:pPr algn="l">
              <a:defRPr sz="1800" b="0">
                <a:solidFill>
                  <a:srgbClr val="3D3D3D"/>
                </a:solidFill>
              </a:defRPr>
            </a:pPr>
            <a:r>
              <a:rPr sz="1800" b="0">
                <a:solidFill>
                  <a:srgbClr val="3D3D3D"/>
                </a:solidFill>
              </a:rPr>
              <a:t>日志：排查连接失败、DNS、规则命中问题</a:t>
            </a:r>
            <a:endParaRPr sz="1800" b="0">
              <a:solidFill>
                <a:srgbClr val="3D3D3D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l">
              <a:defRPr sz="2250" b="1">
                <a:solidFill>
                  <a:srgbClr val="5B2F7C"/>
                </a:solidFill>
              </a:defRPr>
            </a:pPr>
            <a:r>
              <a:rPr sz="2250" b="1">
                <a:solidFill>
                  <a:srgbClr val="5B2F7C"/>
                </a:solidFill>
              </a:rPr>
              <a:t>Clash</a:t>
            </a:r>
            <a:endParaRPr sz="2250" b="1">
              <a:solidFill>
                <a:srgbClr val="5B2F7C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 anchor="t">
            <a:normAutofit lnSpcReduction="10000"/>
          </a:bodyPr>
          <a:lstStyle/>
          <a:p>
            <a:pPr algn="l">
              <a:defRPr sz="1650" b="0">
                <a:solidFill>
                  <a:srgbClr val="3D3D3D"/>
                </a:solidFill>
              </a:defRPr>
            </a:pPr>
            <a:r>
              <a:rPr sz="1650" b="0">
                <a:solidFill>
                  <a:srgbClr val="3D3D3D"/>
                </a:solidFill>
              </a:rPr>
              <a:t>常见状态检查：</a:t>
            </a:r>
            <a:endParaRPr sz="1650" b="0">
              <a:solidFill>
                <a:srgbClr val="3D3D3D"/>
              </a:solidFill>
            </a:endParaRPr>
          </a:p>
          <a:p>
            <a:pPr algn="l">
              <a:defRPr sz="1650" b="0">
                <a:solidFill>
                  <a:srgbClr val="3D3D3D"/>
                </a:solidFill>
              </a:defRPr>
            </a:pPr>
            <a:r>
              <a:rPr sz="1650" b="0">
                <a:solidFill>
                  <a:srgbClr val="3D3D3D"/>
                </a:solidFill>
              </a:rPr>
              <a:t>ip addr                         看网卡和 IP</a:t>
            </a:r>
            <a:endParaRPr sz="1650" b="0">
              <a:solidFill>
                <a:srgbClr val="3D3D3D"/>
              </a:solidFill>
            </a:endParaRPr>
          </a:p>
          <a:p>
            <a:pPr algn="l">
              <a:defRPr sz="1650" b="0">
                <a:solidFill>
                  <a:srgbClr val="3D3D3D"/>
                </a:solidFill>
              </a:defRPr>
            </a:pPr>
            <a:r>
              <a:rPr sz="1650" b="0">
                <a:solidFill>
                  <a:srgbClr val="3D3D3D"/>
                </a:solidFill>
              </a:rPr>
              <a:t>ip route                        看路由表</a:t>
            </a:r>
            <a:endParaRPr sz="1650" b="0">
              <a:solidFill>
                <a:srgbClr val="3D3D3D"/>
              </a:solidFill>
            </a:endParaRPr>
          </a:p>
          <a:p>
            <a:pPr algn="l">
              <a:defRPr sz="1650" b="0">
                <a:solidFill>
                  <a:srgbClr val="3D3D3D"/>
                </a:solidFill>
              </a:defRPr>
            </a:pPr>
            <a:r>
              <a:rPr sz="1650" b="0">
                <a:solidFill>
                  <a:srgbClr val="3D3D3D"/>
                </a:solidFill>
              </a:rPr>
              <a:t>ping 1.1.1.1                    测网络连通性</a:t>
            </a:r>
            <a:endParaRPr sz="1650" b="0">
              <a:solidFill>
                <a:srgbClr val="3D3D3D"/>
              </a:solidFill>
            </a:endParaRPr>
          </a:p>
          <a:p>
            <a:pPr algn="l">
              <a:defRPr sz="1650" b="0">
                <a:solidFill>
                  <a:srgbClr val="3D3D3D"/>
                </a:solidFill>
              </a:defRPr>
            </a:pPr>
            <a:r>
              <a:rPr sz="1650" b="0">
                <a:solidFill>
                  <a:srgbClr val="3D3D3D"/>
                </a:solidFill>
              </a:rPr>
              <a:t>ping github.com                 测 DNS + 网络</a:t>
            </a:r>
            <a:endParaRPr sz="1650" b="0">
              <a:solidFill>
                <a:srgbClr val="3D3D3D"/>
              </a:solidFill>
            </a:endParaRPr>
          </a:p>
          <a:p>
            <a:pPr algn="l">
              <a:defRPr sz="1650" b="0">
                <a:solidFill>
                  <a:srgbClr val="3D3D3D"/>
                </a:solidFill>
              </a:defRPr>
            </a:pPr>
            <a:r>
              <a:rPr sz="1650" b="0">
                <a:solidFill>
                  <a:srgbClr val="3D3D3D"/>
                </a:solidFill>
              </a:rPr>
              <a:t>resolvectl status               看 DNS 状态</a:t>
            </a:r>
            <a:endParaRPr sz="1650" b="0">
              <a:solidFill>
                <a:srgbClr val="3D3D3D"/>
              </a:solidFill>
            </a:endParaRPr>
          </a:p>
          <a:p>
            <a:pPr algn="l">
              <a:defRPr sz="1650" b="0">
                <a:solidFill>
                  <a:srgbClr val="3D3D3D"/>
                </a:solidFill>
              </a:defRPr>
            </a:pPr>
            <a:r>
              <a:rPr sz="1650" b="0">
                <a:solidFill>
                  <a:srgbClr val="3D3D3D"/>
                </a:solidFill>
              </a:rPr>
              <a:t>ss -tulpn                       看端口监听</a:t>
            </a:r>
            <a:endParaRPr sz="1650" b="0">
              <a:solidFill>
                <a:srgbClr val="3D3D3D"/>
              </a:solidFill>
            </a:endParaRPr>
          </a:p>
          <a:p>
            <a:pPr algn="l">
              <a:defRPr sz="1650" b="0">
                <a:solidFill>
                  <a:srgbClr val="3D3D3D"/>
                </a:solidFill>
              </a:defRPr>
            </a:pPr>
            <a:r>
              <a:rPr sz="1650" b="0">
                <a:solidFill>
                  <a:srgbClr val="3D3D3D"/>
                </a:solidFill>
              </a:rPr>
              <a:t>nmcli device status             看 NetworkManager 设备</a:t>
            </a:r>
            <a:endParaRPr sz="1650" b="0">
              <a:solidFill>
                <a:srgbClr val="3D3D3D"/>
              </a:solidFill>
            </a:endParaRPr>
          </a:p>
          <a:p>
            <a:endParaRPr sz="1650"/>
          </a:p>
          <a:p>
            <a:pPr algn="l">
              <a:defRPr sz="1650" b="0">
                <a:solidFill>
                  <a:srgbClr val="3D3D3D"/>
                </a:solidFill>
              </a:defRPr>
            </a:pPr>
            <a:r>
              <a:rPr sz="1650" b="0">
                <a:solidFill>
                  <a:srgbClr val="3D3D3D"/>
                </a:solidFill>
              </a:rPr>
              <a:t>排障顺序：IP → 默认路由 → DNS → 目标端口 → 代理 / VPN 规则命中</a:t>
            </a:r>
            <a:endParaRPr sz="1650" b="0">
              <a:solidFill>
                <a:srgbClr val="3D3D3D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l">
              <a:defRPr sz="2250" b="1">
                <a:solidFill>
                  <a:srgbClr val="5B2F7C"/>
                </a:solidFill>
              </a:defRPr>
            </a:pPr>
            <a:r>
              <a:rPr sz="2250" b="1">
                <a:solidFill>
                  <a:srgbClr val="5B2F7C"/>
                </a:solidFill>
              </a:rPr>
              <a:t>Linux 网络配置：会看状态，先定位问题</a:t>
            </a:r>
            <a:endParaRPr sz="2250" b="1">
              <a:solidFill>
                <a:srgbClr val="5B2F7C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sz="1800" b="0">
                <a:solidFill>
                  <a:srgbClr val="3D3D3D"/>
                </a:solidFill>
              </a:rPr>
              <a:t>参考：</a:t>
            </a:r>
            <a:endParaRPr sz="1800" b="0">
              <a:solidFill>
                <a:srgbClr val="3D3D3D"/>
              </a:solidFill>
            </a:endParaRPr>
          </a:p>
          <a:p>
            <a:pPr algn="l">
              <a:defRPr sz="1350" b="0">
                <a:solidFill>
                  <a:srgbClr val="3D3D3D"/>
                </a:solidFill>
              </a:defRPr>
            </a:pPr>
            <a:r>
              <a:rPr sz="1800" b="0">
                <a:solidFill>
                  <a:srgbClr val="3D3D3D"/>
                </a:solidFill>
              </a:rPr>
              <a:t>Clash Verge Rev  </a:t>
            </a:r>
            <a:r>
              <a:rPr sz="1800" b="0" u="sng">
                <a:solidFill>
                  <a:srgbClr val="5B2F7C"/>
                </a:solidFill>
                <a:hlinkClick r:id="rId1"/>
              </a:rPr>
              <a:t>https://github.com/clash-verge-rev/clash-verge-rev</a:t>
            </a:r>
            <a:endParaRPr sz="1800" b="0" u="sng">
              <a:solidFill>
                <a:srgbClr val="5B2F7C"/>
              </a:solidFill>
            </a:endParaRPr>
          </a:p>
          <a:p>
            <a:pPr algn="l">
              <a:defRPr sz="1350" b="0">
                <a:solidFill>
                  <a:srgbClr val="3D3D3D"/>
                </a:solidFill>
              </a:defRPr>
            </a:pPr>
            <a:r>
              <a:rPr sz="1800" b="0">
                <a:solidFill>
                  <a:srgbClr val="3D3D3D"/>
                </a:solidFill>
              </a:rPr>
              <a:t>Clash Verge Rev 文档  </a:t>
            </a:r>
            <a:r>
              <a:rPr sz="1800" b="0" u="sng">
                <a:solidFill>
                  <a:srgbClr val="5B2F7C"/>
                </a:solidFill>
                <a:hlinkClick r:id="rId2"/>
              </a:rPr>
              <a:t>https://www.clashverge.dev/</a:t>
            </a:r>
            <a:endParaRPr sz="1800" b="0" u="sng">
              <a:solidFill>
                <a:srgbClr val="5B2F7C"/>
              </a:solidFill>
            </a:endParaRPr>
          </a:p>
          <a:p>
            <a:pPr algn="l">
              <a:defRPr sz="1350" b="0">
                <a:solidFill>
                  <a:srgbClr val="3D3D3D"/>
                </a:solidFill>
              </a:defRPr>
            </a:pPr>
            <a:r>
              <a:rPr sz="1800" b="0">
                <a:solidFill>
                  <a:srgbClr val="3D3D3D"/>
                </a:solidFill>
              </a:rPr>
              <a:t>WireGuard  </a:t>
            </a:r>
            <a:r>
              <a:rPr sz="1800" b="0" u="sng">
                <a:solidFill>
                  <a:srgbClr val="5B2F7C"/>
                </a:solidFill>
                <a:hlinkClick r:id="rId3"/>
              </a:rPr>
              <a:t>https://www.wireguard.com/</a:t>
            </a:r>
            <a:endParaRPr sz="1800" b="0" u="sng">
              <a:solidFill>
                <a:srgbClr val="5B2F7C"/>
              </a:solidFill>
            </a:endParaRPr>
          </a:p>
          <a:p>
            <a:pPr algn="l">
              <a:defRPr sz="1350" b="0">
                <a:solidFill>
                  <a:srgbClr val="3D3D3D"/>
                </a:solidFill>
              </a:defRPr>
            </a:pPr>
            <a:r>
              <a:rPr sz="1800" b="0">
                <a:solidFill>
                  <a:srgbClr val="3D3D3D"/>
                </a:solidFill>
              </a:rPr>
              <a:t>nmcli  </a:t>
            </a:r>
            <a:r>
              <a:rPr sz="1800" b="0" u="sng">
                <a:solidFill>
                  <a:srgbClr val="5B2F7C"/>
                </a:solidFill>
                <a:hlinkClick r:id="rId4"/>
              </a:rPr>
              <a:t>https://networkmanager.dev/docs/api/latest/nmcli.html</a:t>
            </a:r>
            <a:endParaRPr sz="1800" b="0" u="sng">
              <a:solidFill>
                <a:srgbClr val="5B2F7C"/>
              </a:solidFill>
            </a:endParaRPr>
          </a:p>
          <a:p>
            <a:pPr algn="l">
              <a:defRPr sz="1350" b="0">
                <a:solidFill>
                  <a:srgbClr val="3D3D3D"/>
                </a:solidFill>
              </a:defRPr>
            </a:pPr>
            <a:r>
              <a:rPr sz="1800" b="0">
                <a:solidFill>
                  <a:srgbClr val="3D3D3D"/>
                </a:solidFill>
              </a:rPr>
              <a:t>ip(8)  </a:t>
            </a:r>
            <a:r>
              <a:rPr sz="1800" b="0" u="sng">
                <a:solidFill>
                  <a:srgbClr val="5B2F7C"/>
                </a:solidFill>
                <a:hlinkClick r:id="rId5"/>
              </a:rPr>
              <a:t>https://man7.org/linux/man-pages/man8/ip.8.html</a:t>
            </a:r>
            <a:endParaRPr sz="1800" b="0" u="sng">
              <a:solidFill>
                <a:srgbClr val="5B2F7C"/>
              </a:solidFill>
            </a:endParaRPr>
          </a:p>
          <a:p>
            <a:endParaRPr sz="1800"/>
          </a:p>
          <a:p>
            <a:pPr algn="l">
              <a:defRPr sz="1350" b="0">
                <a:solidFill>
                  <a:srgbClr val="3D3D3D"/>
                </a:solidFill>
              </a:defRPr>
            </a:pPr>
            <a:r>
              <a:rPr sz="1800" b="0">
                <a:solidFill>
                  <a:srgbClr val="3D3D3D"/>
                </a:solidFill>
              </a:rPr>
              <a:t>注意：代理和 VPN 是通用网络技术；具体使用要遵守所在地区、学校 / 公司网络政策和服务条款。</a:t>
            </a:r>
            <a:endParaRPr sz="1800" b="0">
              <a:solidFill>
                <a:srgbClr val="3D3D3D"/>
              </a:solidFill>
            </a:endParaRPr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l">
              <a:defRPr sz="2250" b="1">
                <a:solidFill>
                  <a:srgbClr val="5B2F7C"/>
                </a:solidFill>
              </a:defRPr>
            </a:pPr>
            <a:r>
              <a:rPr sz="2250" b="1">
                <a:solidFill>
                  <a:srgbClr val="5B2F7C"/>
                </a:solidFill>
              </a:rPr>
              <a:t>参考</a:t>
            </a:r>
            <a:r>
              <a:rPr lang="zh-CN" sz="2250" b="1">
                <a:solidFill>
                  <a:srgbClr val="5B2F7C"/>
                </a:solidFill>
              </a:rPr>
              <a:t>资料</a:t>
            </a:r>
            <a:endParaRPr lang="zh-CN" sz="2250" b="1">
              <a:solidFill>
                <a:srgbClr val="5B2F7C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ctrTitle"/>
          </p:nvPr>
        </p:nvSpPr>
        <p:spPr>
          <a:xfrm>
            <a:off x="963169" y="2028083"/>
            <a:ext cx="10265664" cy="1376851"/>
          </a:xfrm>
        </p:spPr>
        <p:txBody>
          <a:bodyPr anchor="ctr">
            <a:normAutofit/>
          </a:bodyPr>
          <a:lstStyle/>
          <a:p>
            <a:r>
              <a:rPr lang="zh-CN" cap="none" dirty="0"/>
              <a:t>参考</a:t>
            </a:r>
            <a:r>
              <a:rPr lang="zh-CN" cap="none" dirty="0"/>
              <a:t>资料</a:t>
            </a:r>
            <a:endParaRPr lang="zh-CN" cap="non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CN" dirty="0"/>
              <a:t>summer25</a:t>
            </a:r>
            <a:r>
              <a:rPr lang="zh-CN" altLang="en-US" dirty="0"/>
              <a:t>暑陪讲义</a:t>
            </a:r>
            <a:r>
              <a:rPr lang="en-US" altLang="zh-CN" dirty="0"/>
              <a:t>：https://summer25.net9.org/basic/linux%26git/Linux/</a:t>
            </a:r>
            <a:endParaRPr lang="en-US" altLang="zh-CN" dirty="0"/>
          </a:p>
          <a:p>
            <a:r>
              <a:rPr lang="en-US" altLang="zh-CN" dirty="0"/>
              <a:t>summer24</a:t>
            </a:r>
            <a:r>
              <a:rPr lang="zh-CN" altLang="en-US" dirty="0"/>
              <a:t>暑陪讲义</a:t>
            </a:r>
            <a:r>
              <a:rPr lang="en-US" altLang="zh-CN" dirty="0"/>
              <a:t>：https://summer24.net9.org/basic/linux_git/Pre-requisite/</a:t>
            </a:r>
            <a:endParaRPr lang="en-US" altLang="zh-CN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参考</a:t>
            </a:r>
            <a:r>
              <a:rPr lang="zh-CN" altLang="en-US" dirty="0"/>
              <a:t>资料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720712" y="2274838"/>
            <a:ext cx="7789048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7200" b="1" i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öhne"/>
              </a:rPr>
              <a:t>Thank you for listening</a:t>
            </a:r>
            <a:endParaRPr lang="zh-CN" altLang="en-US" sz="7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Baidu</a:t>
            </a:r>
            <a:endParaRPr lang="en-US" altLang="zh-CN" dirty="0"/>
          </a:p>
          <a:p>
            <a:r>
              <a:rPr lang="en-US" altLang="zh-CN" dirty="0"/>
              <a:t>Google</a:t>
            </a:r>
            <a:endParaRPr lang="en-US" altLang="zh-CN" dirty="0"/>
          </a:p>
          <a:p>
            <a:r>
              <a:rPr lang="en-US" altLang="zh-CN" dirty="0"/>
              <a:t>Reddit</a:t>
            </a:r>
            <a:endParaRPr lang="en-US" altLang="zh-CN" dirty="0"/>
          </a:p>
          <a:p>
            <a:r>
              <a:rPr lang="en-US" altLang="zh-CN" dirty="0"/>
              <a:t>StackOver</a:t>
            </a:r>
            <a:r>
              <a:rPr lang="en-US" altLang="zh-CN" dirty="0"/>
              <a:t>flow</a:t>
            </a:r>
            <a:endParaRPr lang="en-US" altLang="zh-CN" dirty="0"/>
          </a:p>
          <a:p>
            <a:r>
              <a:rPr lang="en-US" altLang="zh-CN" dirty="0"/>
              <a:t>Github</a:t>
            </a:r>
            <a:endParaRPr lang="en-US" altLang="zh-CN" dirty="0"/>
          </a:p>
          <a:p>
            <a:r>
              <a:rPr lang="en-US" altLang="zh-CN" dirty="0"/>
              <a:t>Youtube / </a:t>
            </a:r>
            <a:r>
              <a:rPr lang="en-US" altLang="zh-CN" dirty="0"/>
              <a:t>Bilibili</a:t>
            </a:r>
            <a:endParaRPr lang="en-US" altLang="zh-CN" dirty="0"/>
          </a:p>
          <a:p>
            <a:r>
              <a:rPr lang="en-US" altLang="zh-CN" dirty="0"/>
              <a:t>...</a:t>
            </a:r>
            <a:endParaRPr lang="en-US" altLang="zh-CN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传统信息获取的</a:t>
            </a:r>
            <a:r>
              <a:rPr lang="zh-CN" altLang="en-US" dirty="0"/>
              <a:t>三板斧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搜索</a:t>
            </a:r>
            <a:r>
              <a:rPr lang="zh-CN" altLang="en-US" dirty="0"/>
              <a:t>引擎</a:t>
            </a:r>
            <a:endParaRPr lang="zh-CN" altLang="en-US" dirty="0"/>
          </a:p>
          <a:p>
            <a:r>
              <a:rPr lang="zh-CN" altLang="en-US" dirty="0"/>
              <a:t>博客</a:t>
            </a:r>
            <a:endParaRPr lang="zh-CN" altLang="en-US" dirty="0"/>
          </a:p>
          <a:p>
            <a:r>
              <a:rPr lang="zh-CN" altLang="en-US" dirty="0"/>
              <a:t>开源</a:t>
            </a:r>
            <a:r>
              <a:rPr lang="zh-CN" altLang="en-US" dirty="0"/>
              <a:t>仓库</a:t>
            </a:r>
            <a:endParaRPr lang="zh-CN" altLang="en-US" dirty="0"/>
          </a:p>
          <a:p>
            <a:r>
              <a:rPr lang="en-US" altLang="zh-CN" dirty="0"/>
              <a:t>（</a:t>
            </a:r>
            <a:r>
              <a:rPr lang="zh-CN" altLang="en-US" dirty="0"/>
              <a:t>论文检索网站</a:t>
            </a:r>
            <a:r>
              <a:rPr lang="en-US" altLang="zh-CN" dirty="0"/>
              <a:t>/</a:t>
            </a:r>
            <a:r>
              <a:rPr lang="zh-CN" altLang="en-US" dirty="0"/>
              <a:t>期刊网站</a:t>
            </a:r>
            <a:r>
              <a:rPr lang="en-US" altLang="zh-CN" dirty="0"/>
              <a:t>）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一个强大的学长</a:t>
            </a:r>
            <a:r>
              <a:rPr lang="en-US" altLang="zh-CN" dirty="0"/>
              <a:t>/</a:t>
            </a:r>
            <a:r>
              <a:rPr lang="zh-CN" altLang="en-US" dirty="0"/>
              <a:t>学姐</a:t>
            </a:r>
            <a:r>
              <a:rPr lang="en-US" altLang="zh-CN" dirty="0"/>
              <a:t>（</a:t>
            </a:r>
            <a:endParaRPr lang="en-US" altLang="zh-CN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传统信息获取的</a:t>
            </a:r>
            <a:r>
              <a:rPr lang="zh-CN" altLang="en-US" dirty="0"/>
              <a:t>三板斧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Deepseek</a:t>
            </a:r>
            <a:endParaRPr lang="en-US" altLang="zh-CN" dirty="0"/>
          </a:p>
          <a:p>
            <a:r>
              <a:rPr lang="zh-CN" altLang="en-US" dirty="0"/>
              <a:t>豆包</a:t>
            </a:r>
            <a:endParaRPr lang="zh-CN" altLang="en-US" dirty="0"/>
          </a:p>
          <a:p>
            <a:r>
              <a:rPr lang="en-US" altLang="zh-CN" dirty="0"/>
              <a:t>Codex</a:t>
            </a:r>
            <a:endParaRPr lang="en-US" altLang="zh-CN" dirty="0"/>
          </a:p>
          <a:p>
            <a:r>
              <a:rPr lang="en-US" altLang="zh-CN" strike="sngStrike" dirty="0"/>
              <a:t>Claude</a:t>
            </a:r>
            <a:endParaRPr lang="en-US" altLang="zh-CN" strike="sngStrike" dirty="0"/>
          </a:p>
          <a:p>
            <a:endParaRPr lang="en-US" altLang="zh-CN" strike="sngStrike" dirty="0"/>
          </a:p>
          <a:p>
            <a:r>
              <a:rPr lang="en-US" altLang="zh-CN" dirty="0"/>
              <a:t>Agent is all you need (?)</a:t>
            </a:r>
            <a:endParaRPr lang="en-US" altLang="zh-CN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新时代的信息</a:t>
            </a:r>
            <a:r>
              <a:rPr lang="zh-CN" altLang="en-US" dirty="0"/>
              <a:t>检索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833120" y="2180590"/>
            <a:ext cx="10521315" cy="1946275"/>
          </a:xfrm>
        </p:spPr>
        <p:txBody>
          <a:bodyPr>
            <a:normAutofit lnSpcReduction="10000"/>
          </a:bodyPr>
          <a:lstStyle/>
          <a:p>
            <a:r>
              <a:rPr lang="zh-CN" altLang="en-US" dirty="0"/>
              <a:t>有了</a:t>
            </a:r>
            <a:r>
              <a:rPr lang="en-US" altLang="zh-CN" dirty="0"/>
              <a:t> AI </a:t>
            </a:r>
            <a:r>
              <a:rPr lang="zh-CN" altLang="en-US" dirty="0"/>
              <a:t>还需不需要传统的信息</a:t>
            </a:r>
            <a:r>
              <a:rPr lang="zh-CN" altLang="en-US" dirty="0"/>
              <a:t>检索</a:t>
            </a:r>
            <a:endParaRPr lang="zh-CN" altLang="en-US" dirty="0"/>
          </a:p>
          <a:p>
            <a:pPr lvl="1"/>
            <a:r>
              <a:rPr lang="zh-CN" altLang="en-US" dirty="0"/>
              <a:t>需要</a:t>
            </a:r>
            <a:endParaRPr lang="zh-CN" altLang="en-US" dirty="0"/>
          </a:p>
          <a:p>
            <a:pPr lvl="1"/>
            <a:r>
              <a:rPr lang="zh-CN" altLang="en-US" dirty="0"/>
              <a:t>而且</a:t>
            </a:r>
            <a:r>
              <a:rPr lang="en-US" altLang="zh-CN" dirty="0"/>
              <a:t> agent </a:t>
            </a:r>
            <a:r>
              <a:rPr lang="zh-CN" altLang="en-US" dirty="0"/>
              <a:t>也只是使用接口调用工具</a:t>
            </a:r>
            <a:r>
              <a:rPr lang="en-US" altLang="zh-CN" dirty="0"/>
              <a:t>，</a:t>
            </a:r>
            <a:r>
              <a:rPr lang="zh-CN" altLang="en-US" dirty="0"/>
              <a:t>本质上</a:t>
            </a:r>
            <a:r>
              <a:rPr lang="zh-CN" altLang="en-US" dirty="0"/>
              <a:t>还是传统信息检索并</a:t>
            </a:r>
            <a:r>
              <a:rPr lang="zh-CN" altLang="en-US" dirty="0"/>
              <a:t>总结</a:t>
            </a:r>
            <a:endParaRPr lang="zh-CN" altLang="en-US" dirty="0"/>
          </a:p>
          <a:p>
            <a:pPr lvl="1"/>
            <a:r>
              <a:rPr lang="zh-CN" altLang="en-US" dirty="0"/>
              <a:t>何况有的</a:t>
            </a:r>
            <a:r>
              <a:rPr lang="en-US" altLang="zh-CN" dirty="0"/>
              <a:t> AI </a:t>
            </a:r>
            <a:r>
              <a:rPr lang="zh-CN" altLang="en-US" dirty="0"/>
              <a:t>甚至没有调用</a:t>
            </a:r>
            <a:r>
              <a:rPr lang="en-US" altLang="zh-CN" dirty="0"/>
              <a:t> Web Search </a:t>
            </a:r>
            <a:r>
              <a:rPr lang="zh-CN" altLang="en-US" dirty="0"/>
              <a:t>工具</a:t>
            </a:r>
            <a:r>
              <a:rPr lang="en-US" altLang="zh-CN" dirty="0"/>
              <a:t>。。。</a:t>
            </a:r>
            <a:endParaRPr lang="en-US" altLang="zh-CN" dirty="0"/>
          </a:p>
          <a:p>
            <a:pPr marL="323850" lvl="1" indent="0">
              <a:buNone/>
            </a:pPr>
            <a:endParaRPr lang="zh-CN" altLang="en-US" dirty="0"/>
          </a:p>
          <a:p>
            <a:pPr lvl="1"/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旧石器</a:t>
            </a:r>
            <a:r>
              <a:rPr lang="en-US" altLang="zh-CN" dirty="0"/>
              <a:t> vs </a:t>
            </a:r>
            <a:r>
              <a:rPr lang="zh-CN" altLang="en-US" dirty="0"/>
              <a:t>新</a:t>
            </a:r>
            <a:r>
              <a:rPr lang="zh-CN" altLang="en-US" dirty="0"/>
              <a:t>石器</a:t>
            </a:r>
            <a:endParaRPr lang="zh-CN" altLang="en-US" dirty="0"/>
          </a:p>
        </p:txBody>
      </p:sp>
      <p:sp>
        <p:nvSpPr>
          <p:cNvPr id="4" name="内容占位符 1"/>
          <p:cNvSpPr>
            <a:spLocks noGrp="1"/>
          </p:cNvSpPr>
          <p:nvPr/>
        </p:nvSpPr>
        <p:spPr>
          <a:xfrm>
            <a:off x="960120" y="4253865"/>
            <a:ext cx="10521315" cy="1946275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306070" indent="-30607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9920" indent="-30607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2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99795" indent="-269875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60" indent="-23368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105" indent="-23368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992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9964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9999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997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23850" lvl="1" indent="0">
              <a:buNone/>
            </a:pP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833120" y="2180590"/>
            <a:ext cx="10521315" cy="3627120"/>
          </a:xfrm>
        </p:spPr>
        <p:txBody>
          <a:bodyPr>
            <a:normAutofit lnSpcReduction="10000"/>
          </a:bodyPr>
          <a:lstStyle/>
          <a:p>
            <a:r>
              <a:rPr lang="zh-CN" altLang="en-US" dirty="0"/>
              <a:t>小孩子才做选择</a:t>
            </a:r>
            <a:r>
              <a:rPr lang="en-US" altLang="zh-CN" dirty="0"/>
              <a:t>：</a:t>
            </a:r>
            <a:endParaRPr lang="en-US" altLang="zh-CN" dirty="0"/>
          </a:p>
          <a:p>
            <a:pPr lvl="1"/>
            <a:r>
              <a:rPr lang="zh-CN" altLang="en-US" dirty="0"/>
              <a:t>旧方式和</a:t>
            </a:r>
            <a:r>
              <a:rPr lang="en-US" altLang="zh-CN" dirty="0"/>
              <a:t> AI </a:t>
            </a:r>
            <a:r>
              <a:rPr lang="zh-CN" altLang="en-US" dirty="0"/>
              <a:t>不冲突</a:t>
            </a:r>
            <a:endParaRPr lang="zh-CN" altLang="en-US" dirty="0"/>
          </a:p>
          <a:p>
            <a:pPr lvl="1"/>
            <a:r>
              <a:rPr lang="en-US" altLang="zh-CN" dirty="0"/>
              <a:t>AI </a:t>
            </a:r>
            <a:r>
              <a:rPr lang="zh-CN" altLang="en-US" dirty="0"/>
              <a:t>可以提高信息整合效率</a:t>
            </a:r>
            <a:endParaRPr lang="zh-CN" altLang="en-US" dirty="0"/>
          </a:p>
          <a:p>
            <a:pPr lvl="1"/>
            <a:r>
              <a:rPr lang="en-US" altLang="zh-CN" dirty="0"/>
              <a:t>AI </a:t>
            </a:r>
            <a:r>
              <a:rPr lang="zh-CN" altLang="en-US" dirty="0"/>
              <a:t>可以快速补充你原先可能不知道的</a:t>
            </a:r>
            <a:r>
              <a:rPr lang="zh-CN" altLang="en-US" dirty="0"/>
              <a:t>内容</a:t>
            </a:r>
            <a:endParaRPr lang="zh-CN" altLang="en-US" dirty="0"/>
          </a:p>
          <a:p>
            <a:pPr lvl="1"/>
            <a:endParaRPr lang="zh-CN" altLang="en-US" dirty="0"/>
          </a:p>
          <a:p>
            <a:pPr lvl="1"/>
            <a:r>
              <a:rPr lang="zh-CN" altLang="en-US" dirty="0"/>
              <a:t>但如果你自己都不知道自己想知道什么</a:t>
            </a:r>
            <a:r>
              <a:rPr lang="en-US" altLang="zh-CN" dirty="0"/>
              <a:t>，AI </a:t>
            </a:r>
            <a:r>
              <a:rPr lang="zh-CN" altLang="en-US" dirty="0"/>
              <a:t>就会瞎猜</a:t>
            </a:r>
            <a:r>
              <a:rPr lang="en-US" altLang="zh-CN" dirty="0"/>
              <a:t>，</a:t>
            </a:r>
            <a:r>
              <a:rPr lang="zh-CN" altLang="en-US" dirty="0"/>
              <a:t>大大增大阅读</a:t>
            </a:r>
            <a:r>
              <a:rPr lang="zh-CN" altLang="en-US" dirty="0"/>
              <a:t>成本</a:t>
            </a:r>
            <a:endParaRPr lang="zh-CN" altLang="en-US" dirty="0"/>
          </a:p>
          <a:p>
            <a:pPr lvl="1"/>
            <a:r>
              <a:rPr lang="zh-CN" altLang="en-US" dirty="0"/>
              <a:t>旧时代的信息检索能力</a:t>
            </a:r>
            <a:r>
              <a:rPr lang="en-US" altLang="zh-CN" dirty="0"/>
              <a:t>：</a:t>
            </a:r>
            <a:r>
              <a:rPr lang="zh-CN" altLang="en-US" dirty="0"/>
              <a:t>从</a:t>
            </a:r>
            <a:r>
              <a:rPr lang="zh-CN" altLang="en-US" dirty="0"/>
              <a:t>正确的渠道精准获取</a:t>
            </a:r>
            <a:r>
              <a:rPr lang="zh-CN" altLang="en-US" dirty="0"/>
              <a:t>信息</a:t>
            </a:r>
            <a:endParaRPr lang="zh-CN" altLang="en-US" dirty="0"/>
          </a:p>
          <a:p>
            <a:pPr lvl="1"/>
            <a:r>
              <a:rPr lang="zh-CN" altLang="en-US" dirty="0"/>
              <a:t>新时代的信息检索能力</a:t>
            </a:r>
            <a:r>
              <a:rPr lang="en-US" altLang="zh-CN" dirty="0"/>
              <a:t>：</a:t>
            </a:r>
            <a:r>
              <a:rPr lang="zh-CN" altLang="en-US" dirty="0"/>
              <a:t>从海量的垃圾里精确获取信息</a:t>
            </a:r>
            <a:r>
              <a:rPr lang="en-US" altLang="zh-CN" dirty="0"/>
              <a:t>（</a:t>
            </a:r>
            <a:endParaRPr lang="zh-CN" altLang="en-US" dirty="0"/>
          </a:p>
          <a:p>
            <a:pPr lvl="1"/>
            <a:endParaRPr lang="zh-CN" altLang="en-US" dirty="0"/>
          </a:p>
          <a:p>
            <a:pPr lvl="1"/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旧石器</a:t>
            </a:r>
            <a:r>
              <a:rPr lang="en-US" altLang="zh-CN" dirty="0"/>
              <a:t> vs </a:t>
            </a:r>
            <a:r>
              <a:rPr lang="zh-CN" altLang="en-US" dirty="0"/>
              <a:t>新</a:t>
            </a:r>
            <a:r>
              <a:rPr lang="zh-CN" altLang="en-US" dirty="0"/>
              <a:t>石器</a:t>
            </a:r>
            <a:endParaRPr lang="zh-CN" altLang="en-US" dirty="0"/>
          </a:p>
        </p:txBody>
      </p:sp>
      <p:sp>
        <p:nvSpPr>
          <p:cNvPr id="4" name="内容占位符 1"/>
          <p:cNvSpPr>
            <a:spLocks noGrp="1"/>
          </p:cNvSpPr>
          <p:nvPr/>
        </p:nvSpPr>
        <p:spPr>
          <a:xfrm>
            <a:off x="960120" y="4253865"/>
            <a:ext cx="10521315" cy="1946275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306070" indent="-30607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9920" indent="-30607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2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99795" indent="-269875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60" indent="-23368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105" indent="-23368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992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9964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9999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997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23850" lvl="1" indent="0">
              <a:buNone/>
            </a:pP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833120" y="2180590"/>
            <a:ext cx="10521315" cy="4410710"/>
          </a:xfrm>
        </p:spPr>
        <p:txBody>
          <a:bodyPr>
            <a:normAutofit lnSpcReduction="10000"/>
          </a:bodyPr>
          <a:lstStyle/>
          <a:p>
            <a:r>
              <a:rPr lang="zh-CN" altLang="en-US" dirty="0"/>
              <a:t>课程</a:t>
            </a:r>
            <a:r>
              <a:rPr lang="zh-CN" altLang="en-US" dirty="0"/>
              <a:t>类</a:t>
            </a:r>
            <a:endParaRPr lang="zh-CN" altLang="en-US" dirty="0"/>
          </a:p>
          <a:p>
            <a:r>
              <a:rPr lang="zh-CN" altLang="en-US" dirty="0"/>
              <a:t>技术类</a:t>
            </a:r>
            <a:endParaRPr lang="zh-CN" altLang="en-US" dirty="0"/>
          </a:p>
          <a:p>
            <a:r>
              <a:rPr lang="zh-CN" altLang="en-US" dirty="0"/>
              <a:t>学术类</a:t>
            </a:r>
            <a:endParaRPr lang="zh-CN" altLang="en-US" dirty="0"/>
          </a:p>
          <a:p>
            <a:r>
              <a:rPr lang="zh-CN" altLang="en-US" dirty="0"/>
              <a:t>社区与问题检索</a:t>
            </a:r>
            <a:endParaRPr lang="zh-CN" altLang="en-US" dirty="0"/>
          </a:p>
          <a:p>
            <a:r>
              <a:rPr lang="zh-CN" altLang="en-US" dirty="0"/>
              <a:t>工具</a:t>
            </a:r>
            <a:r>
              <a:rPr lang="en-US" altLang="zh-CN" dirty="0"/>
              <a:t>/</a:t>
            </a:r>
            <a:r>
              <a:rPr lang="zh-CN" altLang="en-US" dirty="0"/>
              <a:t>百科</a:t>
            </a:r>
            <a:r>
              <a:rPr lang="en-US" altLang="zh-CN" dirty="0"/>
              <a:t>/</a:t>
            </a:r>
            <a:r>
              <a:rPr lang="zh-CN" altLang="en-US" dirty="0"/>
              <a:t>题库</a:t>
            </a:r>
            <a:r>
              <a:rPr lang="en-US" altLang="zh-CN" dirty="0"/>
              <a:t>/</a:t>
            </a:r>
            <a:r>
              <a:rPr lang="zh-CN" altLang="en-US" dirty="0"/>
              <a:t>模型</a:t>
            </a:r>
            <a:endParaRPr lang="zh-CN" altLang="en-US" dirty="0"/>
          </a:p>
          <a:p>
            <a:r>
              <a:rPr lang="zh-CN" altLang="en-US" dirty="0"/>
              <a:t>安全</a:t>
            </a:r>
            <a:r>
              <a:rPr lang="en-US" altLang="zh-CN" dirty="0"/>
              <a:t>/</a:t>
            </a:r>
            <a:r>
              <a:rPr lang="zh-CN" altLang="en-US" dirty="0"/>
              <a:t>网络</a:t>
            </a:r>
            <a:r>
              <a:rPr lang="en-US" altLang="zh-CN" dirty="0"/>
              <a:t>/</a:t>
            </a:r>
            <a:r>
              <a:rPr lang="zh-CN" altLang="en-US" dirty="0"/>
              <a:t>系统补充</a:t>
            </a:r>
            <a:endParaRPr lang="zh-CN" altLang="en-US" dirty="0"/>
          </a:p>
          <a:p>
            <a:endParaRPr lang="en-US" altLang="zh-CN" dirty="0"/>
          </a:p>
          <a:p>
            <a:r>
              <a:rPr lang="zh-CN" altLang="en-US" dirty="0"/>
              <a:t>见</a:t>
            </a:r>
            <a:r>
              <a:rPr lang="en-US" altLang="zh-CN" dirty="0"/>
              <a:t> https://summer26.net9.org/basic/survival-guide/cs-resources/</a:t>
            </a:r>
            <a:endParaRPr lang="en-US" altLang="zh-CN" dirty="0"/>
          </a:p>
          <a:p>
            <a:endParaRPr lang="en-US" altLang="zh-CN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CS </a:t>
            </a:r>
            <a:r>
              <a:rPr lang="zh-CN" altLang="en-US" dirty="0"/>
              <a:t>领域常见学习资源</a:t>
            </a:r>
            <a:r>
              <a:rPr lang="zh-CN" altLang="en-US" dirty="0"/>
              <a:t>入口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TABLE_ENDDRAG_ORIGIN_RECT" val="849*266"/>
  <p:tag name="TABLE_ENDDRAG_RECT" val="68*207*849*266"/>
</p:tagLst>
</file>

<file path=ppt/theme/theme1.xml><?xml version="1.0" encoding="utf-8"?>
<a:theme xmlns:a="http://schemas.openxmlformats.org/drawingml/2006/main" name="清华简约主题-扁平-16-9">
  <a:themeElements>
    <a:clrScheme name="自定义 6">
      <a:dk1>
        <a:srgbClr val="000000"/>
      </a:dk1>
      <a:lt1>
        <a:srgbClr val="FFFFFF"/>
      </a:lt1>
      <a:dk2>
        <a:srgbClr val="3D3D3D"/>
      </a:dk2>
      <a:lt2>
        <a:srgbClr val="EBEBEB"/>
      </a:lt2>
      <a:accent1>
        <a:srgbClr val="5B2F7C"/>
      </a:accent1>
      <a:accent2>
        <a:srgbClr val="5C2F7D"/>
      </a:accent2>
      <a:accent3>
        <a:srgbClr val="E6C46D"/>
      </a:accent3>
      <a:accent4>
        <a:srgbClr val="969FA7"/>
      </a:accent4>
      <a:accent5>
        <a:srgbClr val="A9C37C"/>
      </a:accent5>
      <a:accent6>
        <a:srgbClr val="5A8071"/>
      </a:accent6>
      <a:hlink>
        <a:srgbClr val="828282"/>
      </a:hlink>
      <a:folHlink>
        <a:srgbClr val="A5A5A5"/>
      </a:folHlink>
    </a:clrScheme>
    <a:fontScheme name="自定义 2">
      <a:majorFont>
        <a:latin typeface="Source Sans 3 Semibold"/>
        <a:ea typeface="黑体"/>
        <a:cs typeface=""/>
      </a:majorFont>
      <a:minorFont>
        <a:latin typeface="Source Sans 3"/>
        <a:ea typeface="黑体"/>
        <a:cs typeface=""/>
      </a:minorFont>
    </a:fontScheme>
    <a:fmtScheme name="红利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>
    <a:lnDef>
      <a:spPr>
        <a:ln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清华简约主题-扁平-16-9(2)</Template>
  <TotalTime>0</TotalTime>
  <Words>4436</Words>
  <Application>WPS 演示</Application>
  <PresentationFormat>宽屏</PresentationFormat>
  <Paragraphs>401</Paragraphs>
  <Slides>36</Slides>
  <Notes>46</Notes>
  <HiddenSlides>0</HiddenSlides>
  <MMClips>0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36</vt:i4>
      </vt:variant>
    </vt:vector>
  </HeadingPairs>
  <TitlesOfParts>
    <vt:vector size="58" baseType="lpstr">
      <vt:lpstr>Arial</vt:lpstr>
      <vt:lpstr>宋体</vt:lpstr>
      <vt:lpstr>Wingdings</vt:lpstr>
      <vt:lpstr>Wingdings 2</vt:lpstr>
      <vt:lpstr>Source Sans 3 Semibold</vt:lpstr>
      <vt:lpstr>苹方-简</vt:lpstr>
      <vt:lpstr>黑体</vt:lpstr>
      <vt:lpstr>汉仪中黑KW</vt:lpstr>
      <vt:lpstr>Source Sans 3</vt:lpstr>
      <vt:lpstr>微软雅黑</vt:lpstr>
      <vt:lpstr>汉仪旗黑</vt:lpstr>
      <vt:lpstr>宋体</vt:lpstr>
      <vt:lpstr>Arial Unicode MS</vt:lpstr>
      <vt:lpstr>等线</vt:lpstr>
      <vt:lpstr>汉仪中等线KW</vt:lpstr>
      <vt:lpstr>Söhne</vt:lpstr>
      <vt:lpstr>Thonburi</vt:lpstr>
      <vt:lpstr>Calibri</vt:lpstr>
      <vt:lpstr>Helvetica Neue</vt:lpstr>
      <vt:lpstr>汉仪书宋二KW</vt:lpstr>
      <vt:lpstr>Söhne</vt:lpstr>
      <vt:lpstr>清华简约主题-扁平-16-9</vt:lpstr>
      <vt:lpstr>CS 生存指南 </vt:lpstr>
      <vt:lpstr>本讲导览</vt:lpstr>
      <vt:lpstr>通用信息获取</vt:lpstr>
      <vt:lpstr>传统信息获取的三板斧</vt:lpstr>
      <vt:lpstr>传统信息获取的三板斧</vt:lpstr>
      <vt:lpstr>新时代的信息检索</vt:lpstr>
      <vt:lpstr>旧石器 vs 新石器</vt:lpstr>
      <vt:lpstr>旧石器 vs 新石器</vt:lpstr>
      <vt:lpstr>CS 领域常见学习资源入口</vt:lpstr>
      <vt:lpstr>认识 Linux</vt:lpstr>
      <vt:lpstr>为什么要了解 Linux</vt:lpstr>
      <vt:lpstr>什么是 Linux &amp; 操作系统？</vt:lpstr>
      <vt:lpstr>什么是 Linux &amp; 操作系统？</vt:lpstr>
      <vt:lpstr>接触 Linux</vt:lpstr>
      <vt:lpstr>Linux 发行版</vt:lpstr>
      <vt:lpstr>上手 Linux</vt:lpstr>
      <vt:lpstr>常见问题的解决思路</vt:lpstr>
      <vt:lpstr>推荐工具</vt:lpstr>
      <vt:lpstr>认识 Git</vt:lpstr>
      <vt:lpstr>如果没有 Git</vt:lpstr>
      <vt:lpstr>什么是 Git</vt:lpstr>
      <vt:lpstr>Git 的基本概念</vt:lpstr>
      <vt:lpstr>Git 的基本概念</vt:lpstr>
      <vt:lpstr>Git 的基本概念</vt:lpstr>
      <vt:lpstr>Git 的基本概念</vt:lpstr>
      <vt:lpstr>现代 Git 的各种功能</vt:lpstr>
      <vt:lpstr>工程规范</vt:lpstr>
      <vt:lpstr>更多参考：</vt:lpstr>
      <vt:lpstr>网络与代理</vt:lpstr>
      <vt:lpstr>代理和 VPN 的区别</vt:lpstr>
      <vt:lpstr>Clash</vt:lpstr>
      <vt:lpstr>Linux 网络配置：会看状态，先定位问题</vt:lpstr>
      <vt:lpstr>参考资料</vt:lpstr>
      <vt:lpstr>参考资料</vt:lpstr>
      <vt:lpstr>参考资料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Linux Basics with Vim, SSH and Shell Language</dc:title>
  <dc:creator>Bulb Light</dc:creator>
  <cp:lastModifiedBy>陈毓椿</cp:lastModifiedBy>
  <cp:revision>181</cp:revision>
  <dcterms:created xsi:type="dcterms:W3CDTF">2026-07-18T13:56:54Z</dcterms:created>
  <dcterms:modified xsi:type="dcterms:W3CDTF">2026-07-18T13:56:54Z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1EA852C2DBEFB6F7950C566A34B296CC_42</vt:lpwstr>
  </property>
  <property fmtid="{D5CDD505-2E9C-101B-9397-08002B2CF9AE}" pid="3" name="KSOProductBuildVer">
    <vt:lpwstr>2052-7.3.1.8967</vt:lpwstr>
  </property>
</Properties>
</file>