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>
  <p:sldMasterIdLst>
    <p:sldMasterId id="2147483648" r:id="rId1"/>
    <p:sldMasterId id="2147483661" r:id="rId2"/>
  </p:sldMasterIdLst>
  <p:notesMasterIdLst>
    <p:notesMasterId r:id="rId58"/>
  </p:notesMasterIdLst>
  <p:sldIdLst>
    <p:sldId id="257" r:id="rId3"/>
    <p:sldId id="11681" r:id="rId4"/>
    <p:sldId id="11631" r:id="rId5"/>
    <p:sldId id="11632" r:id="rId6"/>
    <p:sldId id="11630" r:id="rId7"/>
    <p:sldId id="259" r:id="rId8"/>
    <p:sldId id="11633" r:id="rId9"/>
    <p:sldId id="11634" r:id="rId10"/>
    <p:sldId id="11635" r:id="rId11"/>
    <p:sldId id="11636" r:id="rId12"/>
    <p:sldId id="11637" r:id="rId13"/>
    <p:sldId id="11638" r:id="rId14"/>
    <p:sldId id="11639" r:id="rId15"/>
    <p:sldId id="11640" r:id="rId16"/>
    <p:sldId id="11641" r:id="rId17"/>
    <p:sldId id="11642" r:id="rId18"/>
    <p:sldId id="11643" r:id="rId19"/>
    <p:sldId id="11644" r:id="rId20"/>
    <p:sldId id="11645" r:id="rId21"/>
    <p:sldId id="11646" r:id="rId22"/>
    <p:sldId id="11647" r:id="rId23"/>
    <p:sldId id="11648" r:id="rId24"/>
    <p:sldId id="11649" r:id="rId25"/>
    <p:sldId id="11650" r:id="rId26"/>
    <p:sldId id="11651" r:id="rId27"/>
    <p:sldId id="11652" r:id="rId28"/>
    <p:sldId id="11653" r:id="rId29"/>
    <p:sldId id="11654" r:id="rId30"/>
    <p:sldId id="11655" r:id="rId31"/>
    <p:sldId id="11656" r:id="rId32"/>
    <p:sldId id="11657" r:id="rId33"/>
    <p:sldId id="11658" r:id="rId34"/>
    <p:sldId id="11659" r:id="rId35"/>
    <p:sldId id="11660" r:id="rId36"/>
    <p:sldId id="11661" r:id="rId37"/>
    <p:sldId id="11662" r:id="rId38"/>
    <p:sldId id="11663" r:id="rId39"/>
    <p:sldId id="11664" r:id="rId40"/>
    <p:sldId id="11665" r:id="rId41"/>
    <p:sldId id="266" r:id="rId42"/>
    <p:sldId id="11666" r:id="rId43"/>
    <p:sldId id="11667" r:id="rId44"/>
    <p:sldId id="11668" r:id="rId45"/>
    <p:sldId id="11669" r:id="rId46"/>
    <p:sldId id="11670" r:id="rId47"/>
    <p:sldId id="11671" r:id="rId48"/>
    <p:sldId id="11672" r:id="rId49"/>
    <p:sldId id="11673" r:id="rId50"/>
    <p:sldId id="11674" r:id="rId51"/>
    <p:sldId id="11675" r:id="rId52"/>
    <p:sldId id="11676" r:id="rId53"/>
    <p:sldId id="11677" r:id="rId54"/>
    <p:sldId id="11678" r:id="rId55"/>
    <p:sldId id="11679" r:id="rId56"/>
    <p:sldId id="11680" r:id="rId57"/>
  </p:sldIdLst>
  <p:sldSz cx="12192000" cy="6858000"/>
  <p:notesSz cx="6813550" cy="9825038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2" userDrawn="1">
          <p15:clr>
            <a:srgbClr val="A4A3A4"/>
          </p15:clr>
        </p15:guide>
        <p15:guide id="2" pos="3815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iu Jiezhong" initials="QJ" lastIdx="1" clrIdx="0"/>
  <p:cmAuthor id="2" name="Yuxiao Dong" initials="YD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F5F"/>
    <a:srgbClr val="0128D6"/>
    <a:srgbClr val="E8F2FB"/>
    <a:srgbClr val="CDE3F9"/>
    <a:srgbClr val="2FACEC"/>
    <a:srgbClr val="42CFCF"/>
    <a:srgbClr val="DAF2FD"/>
    <a:srgbClr val="FF281E"/>
    <a:srgbClr val="DFB406"/>
    <a:srgbClr val="3457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75" autoAdjust="0"/>
    <p:restoredTop sz="96332" autoAdjust="0"/>
  </p:normalViewPr>
  <p:slideViewPr>
    <p:cSldViewPr>
      <p:cViewPr varScale="1">
        <p:scale>
          <a:sx n="110" d="100"/>
          <a:sy n="110" d="100"/>
        </p:scale>
        <p:origin x="504" y="176"/>
      </p:cViewPr>
      <p:guideLst>
        <p:guide orient="horz" pos="912"/>
        <p:guide pos="381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3" d="100"/>
        <a:sy n="63" d="100"/>
      </p:scale>
      <p:origin x="0" y="-599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61" Type="http://schemas.openxmlformats.org/officeDocument/2006/relationships/viewProps" Target="view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commentAuthors" Target="commentAuthor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2750" cy="4905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200" smtClean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9213" y="0"/>
            <a:ext cx="2952750" cy="4905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 smtClean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33350" y="736600"/>
            <a:ext cx="6548438" cy="36845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</p:spPr>
      </p:sp>
      <p:sp>
        <p:nvSpPr>
          <p:cNvPr id="593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667250"/>
            <a:ext cx="5451475" cy="44211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zh-CN" noProof="0"/>
              <a:t>Click to edit Master text styles</a:t>
            </a:r>
          </a:p>
          <a:p>
            <a:pPr lvl="1"/>
            <a:r>
              <a:rPr lang="en-US" altLang="zh-CN" noProof="0"/>
              <a:t>Second level</a:t>
            </a:r>
          </a:p>
          <a:p>
            <a:pPr lvl="2"/>
            <a:r>
              <a:rPr lang="en-US" altLang="zh-CN" noProof="0"/>
              <a:t>Third level</a:t>
            </a:r>
          </a:p>
          <a:p>
            <a:pPr lvl="3"/>
            <a:r>
              <a:rPr lang="en-US" altLang="zh-CN" noProof="0"/>
              <a:t>Fourth level</a:t>
            </a:r>
          </a:p>
          <a:p>
            <a:pPr lvl="4"/>
            <a:r>
              <a:rPr lang="en-US" altLang="zh-CN" noProof="0"/>
              <a:t>Fifth level</a:t>
            </a: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31325"/>
            <a:ext cx="2952750" cy="4921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200" smtClean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93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9213" y="9331325"/>
            <a:ext cx="2952750" cy="4921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 smtClean="0"/>
            </a:lvl1pPr>
          </a:lstStyle>
          <a:p>
            <a:pPr>
              <a:defRPr/>
            </a:pPr>
            <a:fld id="{A3804948-14D2-43DA-B3DB-CF1972FFF4B7}" type="slidenum">
              <a:rPr lang="en-US" altLang="zh-CN"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BCE248-109E-436B-A262-4E8C27C83FD3}" type="slidenum">
              <a:rPr lang="zh-CN" altLang="en-US" smtClean="0"/>
              <a:t>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582400" y="6492875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4ADDE8-D7EC-D54F-9C99-75B835782ABC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11"/>
          <p:cNvSpPr>
            <a:spLocks noChangeArrowheads="1"/>
          </p:cNvSpPr>
          <p:nvPr userDrawn="1"/>
        </p:nvSpPr>
        <p:spPr bwMode="auto">
          <a:xfrm>
            <a:off x="0" y="2"/>
            <a:ext cx="12192000" cy="360363"/>
          </a:xfrm>
          <a:prstGeom prst="rect">
            <a:avLst/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0"/>
                  <a:invGamma/>
                </a:srgbClr>
              </a:gs>
            </a:gsLst>
            <a:lin ang="540000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582400" y="6492875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4ADDE8-D7EC-D54F-9C99-75B835782AB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582400" y="6492875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4ADDE8-D7EC-D54F-9C99-75B835782AB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电路, 电子, 建筑, 游戏机&#10;&#10;描述已自动生成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85" b="6278"/>
          <a:stretch>
            <a:fillRect/>
          </a:stretch>
        </p:blipFill>
        <p:spPr>
          <a:xfrm>
            <a:off x="0" y="4"/>
            <a:ext cx="12192000" cy="765175"/>
          </a:xfrm>
          <a:custGeom>
            <a:avLst/>
            <a:gdLst>
              <a:gd name="connsiteX0" fmla="*/ 0 w 9144000"/>
              <a:gd name="connsiteY0" fmla="*/ 0 h 765175"/>
              <a:gd name="connsiteX1" fmla="*/ 9144000 w 9144000"/>
              <a:gd name="connsiteY1" fmla="*/ 0 h 765175"/>
              <a:gd name="connsiteX2" fmla="*/ 9144000 w 9144000"/>
              <a:gd name="connsiteY2" fmla="*/ 765175 h 765175"/>
              <a:gd name="connsiteX3" fmla="*/ 0 w 9144000"/>
              <a:gd name="connsiteY3" fmla="*/ 765175 h 765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765175">
                <a:moveTo>
                  <a:pt x="0" y="0"/>
                </a:moveTo>
                <a:lnTo>
                  <a:pt x="9144000" y="0"/>
                </a:lnTo>
                <a:lnTo>
                  <a:pt x="9144000" y="765175"/>
                </a:lnTo>
                <a:lnTo>
                  <a:pt x="0" y="765175"/>
                </a:lnTo>
                <a:close/>
              </a:path>
            </a:pathLst>
          </a:custGeom>
        </p:spPr>
      </p:pic>
      <p:sp>
        <p:nvSpPr>
          <p:cNvPr id="8" name="矩形 7"/>
          <p:cNvSpPr/>
          <p:nvPr userDrawn="1"/>
        </p:nvSpPr>
        <p:spPr>
          <a:xfrm>
            <a:off x="0" y="2"/>
            <a:ext cx="12192000" cy="765174"/>
          </a:xfrm>
          <a:prstGeom prst="rect">
            <a:avLst/>
          </a:prstGeom>
          <a:gradFill>
            <a:gsLst>
              <a:gs pos="100000">
                <a:schemeClr val="bg1">
                  <a:alpha val="92000"/>
                </a:schemeClr>
              </a:gs>
              <a:gs pos="0">
                <a:schemeClr val="bg1">
                  <a:alpha val="96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2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0" y="753808"/>
            <a:ext cx="12192000" cy="42444"/>
          </a:xfrm>
          <a:prstGeom prst="rect">
            <a:avLst/>
          </a:prstGeom>
          <a:solidFill>
            <a:srgbClr val="0070C0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2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11147922" y="6666818"/>
            <a:ext cx="192021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11728221" y="6666818"/>
            <a:ext cx="192021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灯片编号占位符 5"/>
          <p:cNvSpPr txBox="1"/>
          <p:nvPr userDrawn="1"/>
        </p:nvSpPr>
        <p:spPr>
          <a:xfrm>
            <a:off x="10817013" y="6523995"/>
            <a:ext cx="14833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2228CE7-885F-4A7A-BAB9-2030B405B326}" type="slidenum">
              <a:rPr lang="zh-CN" altLang="en-US" sz="1080" baseline="0" smtClean="0">
                <a:latin typeface="Arial" panose="020B0604020202020204" pitchFamily="34" charset="0"/>
                <a:ea typeface="微软雅黑" panose="020B0503020204020204" pitchFamily="34" charset="-122"/>
              </a:rPr>
              <a:t>‹#›</a:t>
            </a:fld>
            <a:endParaRPr lang="zh-CN" altLang="en-US" sz="1080" baseline="0"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5917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31801" y="1196975"/>
            <a:ext cx="5529384" cy="4929188"/>
          </a:xfrm>
        </p:spPr>
        <p:txBody>
          <a:bodyPr/>
          <a:lstStyle>
            <a:lvl1pPr>
              <a:defRPr sz="24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  <a:lvl2pPr>
              <a:defRPr sz="20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2pPr>
            <a:lvl3pPr>
              <a:defRPr sz="18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3pPr>
            <a:lvl4pPr>
              <a:defRPr sz="16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4pPr>
            <a:lvl5pPr>
              <a:defRPr sz="16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48765" y="1196975"/>
            <a:ext cx="5531337" cy="4929188"/>
          </a:xfrm>
        </p:spPr>
        <p:txBody>
          <a:bodyPr/>
          <a:lstStyle>
            <a:lvl1pPr>
              <a:defRPr sz="24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  <a:lvl2pPr>
              <a:defRPr sz="20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2pPr>
            <a:lvl3pPr>
              <a:defRPr sz="18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3pPr>
            <a:lvl4pPr>
              <a:defRPr sz="16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4pPr>
            <a:lvl5pPr>
              <a:defRPr sz="16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582400" y="6492875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4ADDE8-D7EC-D54F-9C99-75B835782A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11"/>
          <p:cNvSpPr>
            <a:spLocks noChangeArrowheads="1"/>
          </p:cNvSpPr>
          <p:nvPr userDrawn="1"/>
        </p:nvSpPr>
        <p:spPr bwMode="auto">
          <a:xfrm>
            <a:off x="0" y="2"/>
            <a:ext cx="12192000" cy="360363"/>
          </a:xfrm>
          <a:prstGeom prst="rect">
            <a:avLst/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0"/>
                  <a:invGamma/>
                </a:srgbClr>
              </a:gs>
            </a:gsLst>
            <a:lin ang="5400000" scaled="1"/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582400" y="6492875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4ADDE8-D7EC-D54F-9C99-75B835782AB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582400" y="6492875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4ADDE8-D7EC-D54F-9C99-75B835782AB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582400" y="6492875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4ADDE8-D7EC-D54F-9C99-75B835782AB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582400" y="6492875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4ADDE8-D7EC-D54F-9C99-75B835782AB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582400" y="6492875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4ADDE8-D7EC-D54F-9C99-75B835782AB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1802" y="1196975"/>
            <a:ext cx="11248292" cy="49291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altLang="zh-CN"/>
          </a:p>
        </p:txBody>
      </p:sp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34109" y="188913"/>
            <a:ext cx="11523784" cy="7921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en-US" altLang="zh-C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582400" y="6492875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4ADDE8-D7EC-D54F-9C99-75B835782A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</p:sldLayoutIdLst>
  <p:transition/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  <a:ea typeface="宋体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  <a:ea typeface="宋体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  <a:ea typeface="宋体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  <a:ea typeface="宋体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  <a:ea typeface="宋体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  <a:ea typeface="宋体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  <a:ea typeface="宋体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tif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30"/>
          <p:cNvPicPr>
            <a:picLocks noChangeAspect="1"/>
          </p:cNvPicPr>
          <p:nvPr/>
        </p:nvPicPr>
        <p:blipFill rotWithShape="1">
          <a:blip r:embed="rId3">
            <a:alphaModFix amt="2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53" r="16906" b="5678"/>
          <a:stretch>
            <a:fillRect/>
          </a:stretch>
        </p:blipFill>
        <p:spPr>
          <a:xfrm>
            <a:off x="0" y="1874520"/>
            <a:ext cx="12192000" cy="4983480"/>
          </a:xfrm>
          <a:prstGeom prst="rect">
            <a:avLst/>
          </a:prstGeom>
        </p:spPr>
      </p:pic>
      <p:sp>
        <p:nvSpPr>
          <p:cNvPr id="32" name="矩形 31"/>
          <p:cNvSpPr/>
          <p:nvPr/>
        </p:nvSpPr>
        <p:spPr>
          <a:xfrm>
            <a:off x="0" y="0"/>
            <a:ext cx="12192000" cy="1706880"/>
          </a:xfrm>
          <a:prstGeom prst="rect">
            <a:avLst/>
          </a:prstGeom>
          <a:gradFill>
            <a:gsLst>
              <a:gs pos="0">
                <a:srgbClr val="0073DC">
                  <a:alpha val="20000"/>
                </a:srgbClr>
              </a:gs>
              <a:gs pos="100000">
                <a:srgbClr val="0073DC">
                  <a:alpha val="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/>
          <a:srcRect l="19406" t="19697" r="19500" b="19357"/>
          <a:stretch>
            <a:fillRect/>
          </a:stretch>
        </p:blipFill>
        <p:spPr>
          <a:xfrm>
            <a:off x="10840279" y="5514667"/>
            <a:ext cx="1351722" cy="1343333"/>
          </a:xfrm>
          <a:prstGeom prst="ellipse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372765" y="3387549"/>
            <a:ext cx="9446468" cy="1946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zh-CN" altLang="en-US" sz="3000" dirty="0">
                <a:latin typeface="楷体_GB2312" pitchFamily="49" charset="-122"/>
                <a:ea typeface="楷体_GB2312" pitchFamily="49" charset="-122"/>
              </a:rPr>
              <a:t>王浩然</a:t>
            </a:r>
            <a:endParaRPr lang="en-US" altLang="zh-CN" sz="3000" dirty="0">
              <a:latin typeface="楷体_GB2312" pitchFamily="49" charset="-122"/>
              <a:ea typeface="楷体_GB2312" pitchFamily="49" charset="-122"/>
            </a:endParaRPr>
          </a:p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zh-CN" altLang="en-US" sz="3000" dirty="0">
                <a:latin typeface="楷体_GB2312" pitchFamily="49" charset="-122"/>
                <a:ea typeface="楷体_GB2312" pitchFamily="49" charset="-122"/>
              </a:rPr>
              <a:t>计算机系知识工程实验室</a:t>
            </a:r>
            <a:endParaRPr lang="en-US" altLang="zh-CN" sz="3000" dirty="0">
              <a:latin typeface="楷体_GB2312" pitchFamily="49" charset="-122"/>
              <a:ea typeface="楷体_GB2312" pitchFamily="49" charset="-122"/>
            </a:endParaRPr>
          </a:p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zh-CN" altLang="en-US" sz="3000" dirty="0"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sz="3000" dirty="0">
                <a:latin typeface="楷体_GB2312" pitchFamily="49" charset="-122"/>
                <a:ea typeface="楷体_GB2312" pitchFamily="49" charset="-122"/>
              </a:rPr>
              <a:t>KEG</a:t>
            </a:r>
            <a:r>
              <a:rPr lang="zh-CN" altLang="en-US" sz="3000" dirty="0">
                <a:latin typeface="楷体_GB2312" pitchFamily="49" charset="-122"/>
                <a:ea typeface="楷体_GB2312" pitchFamily="49" charset="-122"/>
              </a:rPr>
              <a:t>）</a:t>
            </a:r>
            <a:endParaRPr lang="en-US" altLang="zh-CN" sz="3000" dirty="0">
              <a:latin typeface="楷体_GB2312" pitchFamily="49" charset="-122"/>
              <a:ea typeface="楷体_GB2312" pitchFamily="49" charset="-122"/>
            </a:endParaRPr>
          </a:p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zh-CN" sz="3000" dirty="0" err="1">
                <a:latin typeface="楷体_GB2312" pitchFamily="49" charset="-122"/>
                <a:ea typeface="楷体_GB2312" pitchFamily="49" charset="-122"/>
              </a:rPr>
              <a:t>ubecwang@gmail.com</a:t>
            </a:r>
            <a:endParaRPr lang="zh-CN" altLang="en-US" sz="3000" dirty="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12" name="文本框 3"/>
          <p:cNvSpPr txBox="1"/>
          <p:nvPr/>
        </p:nvSpPr>
        <p:spPr>
          <a:xfrm>
            <a:off x="-1" y="897822"/>
            <a:ext cx="12192000" cy="1193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54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Vibe</a:t>
            </a:r>
            <a:r>
              <a:rPr lang="zh-CN" altLang="en-US" sz="54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54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Coding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1D4ED8"/>
          </a:solidFill>
          <a:ln>
            <a:solidFill>
              <a:srgbClr val="1D4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1">
                <a:solidFill>
                  <a:srgbClr val="FFFFFF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Prompt Engineering · 2022-2023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1D4ED8"/>
          </a:solidFill>
          <a:ln>
            <a:solidFill>
              <a:srgbClr val="1D4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Agent Loop —— 工程上的完整闭环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1D4ED8"/>
          </a:solidFill>
          <a:ln>
            <a:solidFill>
              <a:srgbClr val="1D4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记忆 · 上下文 · 工具选择 · 观察 · 反思，都在这个循环里发生</a:t>
            </a:r>
          </a:p>
        </p:txBody>
      </p:sp>
      <p:sp>
        <p:nvSpPr>
          <p:cNvPr id="10" name="Rectangle 9"/>
          <p:cNvSpPr/>
          <p:nvPr/>
        </p:nvSpPr>
        <p:spPr>
          <a:xfrm>
            <a:off x="609600" y="1645920"/>
            <a:ext cx="10972800" cy="4754879"/>
          </a:xfrm>
          <a:prstGeom prst="rect">
            <a:avLst/>
          </a:prstGeom>
          <a:solidFill>
            <a:srgbClr val="F9FAFB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92480" y="1767840"/>
            <a:ext cx="10607039" cy="4511039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class Agent: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    def __init__(self, model, tools, memory):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        self.model  = model         # LLM 推理引擎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        self.tools  = tools         # Function/MCP/CLI 工具集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        self.memory = memory        # 长期记忆 + 会话记忆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 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    def run(self, goal, max_steps=50):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        ctx = self.memory.load(goal)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        for step in range(max_steps):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            plan   = self.model.reason(ctx, goal)      # Reasoning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            if plan.finish: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                return plan.answer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            action = self.tools.select(plan.tool_call) # Acting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            result = action.execute()                  # Observation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            ctx    = self.memory.update(ctx, plan, action, result)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            if plan.needs_reflection: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                ctx = self.model.reflect(ctx)          # 反思 (可选)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        raise TimeoutError("agent budget exhausted")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1D4ED8"/>
          </a:solidFill>
          <a:ln>
            <a:solidFill>
              <a:srgbClr val="1D4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1">
                <a:solidFill>
                  <a:srgbClr val="FFFFFF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Prompt Engineering · 2022-2023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1D4ED8"/>
          </a:solidFill>
          <a:ln>
            <a:solidFill>
              <a:srgbClr val="1D4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两种重要的衍生模式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1D4ED8"/>
          </a:solidFill>
          <a:ln>
            <a:solidFill>
              <a:srgbClr val="1D4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Plan-and-Execute · Reflection —— 都是在 ReAct 骨架上加东西</a:t>
            </a:r>
          </a:p>
        </p:txBody>
      </p:sp>
      <p:sp>
        <p:nvSpPr>
          <p:cNvPr id="10" name="Rectangle 9"/>
          <p:cNvSpPr/>
          <p:nvPr/>
        </p:nvSpPr>
        <p:spPr>
          <a:xfrm>
            <a:off x="609600" y="1706879"/>
            <a:ext cx="5303519" cy="4267199"/>
          </a:xfrm>
          <a:prstGeom prst="rect">
            <a:avLst/>
          </a:prstGeom>
          <a:solidFill>
            <a:srgbClr val="F3F4F6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09600" y="1706879"/>
            <a:ext cx="5303519" cy="390144"/>
          </a:xfrm>
          <a:prstGeom prst="rect">
            <a:avLst/>
          </a:prstGeom>
          <a:solidFill>
            <a:srgbClr val="1D4ED8"/>
          </a:solidFill>
          <a:ln>
            <a:solidFill>
              <a:srgbClr val="1D4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55904" y="1706879"/>
            <a:ext cx="5010911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1" i="0">
                <a:solidFill>
                  <a:srgbClr val="FFFFFF"/>
                </a:solidFill>
              </a:rPr>
              <a:t>Plan-and-Execute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2480" y="2194559"/>
            <a:ext cx="4937759" cy="3657600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先做完整规划：把大任务拆成 N 个小步骤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再按步骤执行：每一步只关注局部问题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优点：长链路稳定，避免走一步看一步的漂移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缺点：一旦环境变化，计划要重新出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典型：Claude Code 的 Plan Mode (Shift+Tab)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典型：LangGraph 的 StateGraph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78880" y="1706879"/>
            <a:ext cx="5303519" cy="4267199"/>
          </a:xfrm>
          <a:prstGeom prst="rect">
            <a:avLst/>
          </a:prstGeom>
          <a:solidFill>
            <a:srgbClr val="F3F4F6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6278880" y="1706879"/>
            <a:ext cx="5303519" cy="390144"/>
          </a:xfrm>
          <a:prstGeom prst="rect">
            <a:avLst/>
          </a:prstGeom>
          <a:solidFill>
            <a:srgbClr val="1D4ED8"/>
          </a:solidFill>
          <a:ln>
            <a:solidFill>
              <a:srgbClr val="1D4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425184" y="1706879"/>
            <a:ext cx="5010911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1" i="0">
                <a:solidFill>
                  <a:srgbClr val="FFFFFF"/>
                </a:solidFill>
              </a:rPr>
              <a:t>Reflection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61760" y="2194559"/>
            <a:ext cx="4937759" cy="3657600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在 ReAct 基础上加"反思"环节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每次失败后把经验写入记忆缓冲区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下次遇到类似问题时先查经验再决策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优点：越用越聪明，能吸取教训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典型：Reflexion 论文的自我反思循环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典型：lessons.md 就是它的工程实现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1D4ED8"/>
          </a:solidFill>
          <a:ln>
            <a:solidFill>
              <a:srgbClr val="1D4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1">
                <a:solidFill>
                  <a:srgbClr val="FFFFFF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Prompt Engineering · 2022-2023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1D4ED8"/>
          </a:solidFill>
          <a:ln>
            <a:solidFill>
              <a:srgbClr val="1D4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Prompt Engineering 时代：做法与局限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1D4ED8"/>
          </a:solidFill>
          <a:ln>
            <a:solidFill>
              <a:srgbClr val="1D4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"怎么跟模型说话"的手艺，仍是基础，但已远远不够</a:t>
            </a:r>
          </a:p>
        </p:txBody>
      </p:sp>
      <p:sp>
        <p:nvSpPr>
          <p:cNvPr id="10" name="Rectangle 9"/>
          <p:cNvSpPr/>
          <p:nvPr/>
        </p:nvSpPr>
        <p:spPr>
          <a:xfrm>
            <a:off x="609600" y="1706879"/>
            <a:ext cx="5303519" cy="4267199"/>
          </a:xfrm>
          <a:prstGeom prst="rect">
            <a:avLst/>
          </a:prstGeom>
          <a:solidFill>
            <a:srgbClr val="F3F4F6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09600" y="1706879"/>
            <a:ext cx="5303519" cy="390144"/>
          </a:xfrm>
          <a:prstGeom prst="rect">
            <a:avLst/>
          </a:prstGeom>
          <a:solidFill>
            <a:srgbClr val="1D4ED8"/>
          </a:solidFill>
          <a:ln>
            <a:solidFill>
              <a:srgbClr val="1D4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55904" y="1706879"/>
            <a:ext cx="5010911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1" i="0">
                <a:solidFill>
                  <a:srgbClr val="FFFFFF"/>
                </a:solidFill>
              </a:rPr>
              <a:t>当年最重要的三件事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2480" y="2194559"/>
            <a:ext cx="4937759" cy="3657600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System Prompt：定人设、定风格、定 output schema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Few-Shot：把 3-5 个高质量样例塞进上下文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Chain-of-Thought：让模型"一步一步想"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各种 XML/Markdown 结构化提示词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手工微调 temperature / top_p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78880" y="1706879"/>
            <a:ext cx="5303519" cy="4267199"/>
          </a:xfrm>
          <a:prstGeom prst="rect">
            <a:avLst/>
          </a:prstGeom>
          <a:solidFill>
            <a:srgbClr val="F3F4F6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6278880" y="1706879"/>
            <a:ext cx="5303519" cy="390144"/>
          </a:xfrm>
          <a:prstGeom prst="rect">
            <a:avLst/>
          </a:prstGeom>
          <a:solidFill>
            <a:srgbClr val="1D4ED8"/>
          </a:solidFill>
          <a:ln>
            <a:solidFill>
              <a:srgbClr val="1D4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425184" y="1706879"/>
            <a:ext cx="5010911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1" i="0">
                <a:solidFill>
                  <a:srgbClr val="FFFFFF"/>
                </a:solidFill>
              </a:rPr>
              <a:t>为什么单靠 Prompt 不够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61760" y="2194559"/>
            <a:ext cx="4937759" cy="3657600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1">
                <a:solidFill>
                  <a:srgbClr val="111827"/>
                </a:solidFill>
              </a:rPr>
              <a:t>■ 一次性：对话结束记忆归零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窗口有限：塞不下真实项目的上下文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不可复用：换个人写就换个效果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无法验证：模型说得头头是道也可能全错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无法执行：说"我会帮你部署"其实动不了手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→ 引出 Context 与 Harness 两次范式扩展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1D4ED8"/>
          </a:solidFill>
          <a:ln>
            <a:solidFill>
              <a:srgbClr val="1D4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1">
                <a:solidFill>
                  <a:srgbClr val="FFFFFF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Prompt Engineering · 2022-2023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1D4ED8"/>
          </a:solidFill>
          <a:ln>
            <a:solidFill>
              <a:srgbClr val="1D4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Part 1 小结：从"叫醒模型"到"喂对信息"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1D4ED8"/>
          </a:solidFill>
          <a:ln>
            <a:solidFill>
              <a:srgbClr val="1D4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主线推进：Prompt Engineering → Context Engineering</a:t>
            </a:r>
          </a:p>
        </p:txBody>
      </p:sp>
      <p:sp>
        <p:nvSpPr>
          <p:cNvPr id="10" name="Rectangle 9"/>
          <p:cNvSpPr/>
          <p:nvPr/>
        </p:nvSpPr>
        <p:spPr>
          <a:xfrm>
            <a:off x="609600" y="1645920"/>
            <a:ext cx="10972800" cy="1706879"/>
          </a:xfrm>
          <a:prstGeom prst="rect">
            <a:avLst/>
          </a:prstGeom>
          <a:solidFill>
            <a:srgbClr val="EFF6FF"/>
          </a:solidFill>
          <a:ln>
            <a:solidFill>
              <a:srgbClr val="1D4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53439" y="1828800"/>
            <a:ext cx="10485119" cy="60960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600" b="1" i="0">
                <a:solidFill>
                  <a:srgbClr val="1D4ED8"/>
                </a:solidFill>
              </a:rPr>
              <a:t>Prompt Eng. 决定"模型愿不愿意说"；但要"说得对，且能做到"，靠的是 Context + Harness。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3439" y="2560320"/>
            <a:ext cx="10485119" cy="73151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200" b="0" i="0">
                <a:solidFill>
                  <a:srgbClr val="374151"/>
                </a:solidFill>
              </a:rPr>
              <a:t>课堂发现：很多同学抱怨"模型变笨了"——其实是喂给它的上下文腐了。下一部分讲怎么解。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09600" y="3657600"/>
            <a:ext cx="5303519" cy="2499359"/>
          </a:xfrm>
          <a:prstGeom prst="rect">
            <a:avLst/>
          </a:prstGeom>
          <a:solidFill>
            <a:srgbClr val="F3F4F6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09600" y="3657600"/>
            <a:ext cx="5303519" cy="390144"/>
          </a:xfrm>
          <a:prstGeom prst="rect">
            <a:avLst/>
          </a:prstGeom>
          <a:solidFill>
            <a:srgbClr val="1D4ED8"/>
          </a:solidFill>
          <a:ln>
            <a:solidFill>
              <a:srgbClr val="1D4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55904" y="3657600"/>
            <a:ext cx="5010911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1" i="0">
                <a:solidFill>
                  <a:srgbClr val="FFFFFF"/>
                </a:solidFill>
              </a:rPr>
              <a:t>已经解锁的能力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92480" y="4145280"/>
            <a:ext cx="4937759" cy="1889759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会写清晰的 system prompt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会用 few-shot 拉齐输出格式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会用 ReAct + Plan Mode 拆任务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理解 Chat 与 Agent 的本质差异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278880" y="3657600"/>
            <a:ext cx="5303519" cy="2499359"/>
          </a:xfrm>
          <a:prstGeom prst="rect">
            <a:avLst/>
          </a:prstGeom>
          <a:solidFill>
            <a:srgbClr val="F3F4F6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6278880" y="3657600"/>
            <a:ext cx="5303519" cy="390144"/>
          </a:xfrm>
          <a:prstGeom prst="rect">
            <a:avLst/>
          </a:prstGeom>
          <a:solidFill>
            <a:srgbClr val="1D4ED8"/>
          </a:solidFill>
          <a:ln>
            <a:solidFill>
              <a:srgbClr val="1D4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425184" y="3657600"/>
            <a:ext cx="5010911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1" i="0">
                <a:solidFill>
                  <a:srgbClr val="FFFFFF"/>
                </a:solidFill>
              </a:rPr>
              <a:t>还没解决的痛点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61760" y="4145280"/>
            <a:ext cx="4937759" cy="1889759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一个 session 越用越傻 (Context Rot)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一到复杂项目 AI 就开始"编造需求"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换个 session 就要重新交代一切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"给建议 vs 直接干活"仍有鸿沟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1">
                <a:solidFill>
                  <a:srgbClr val="FFFFFF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Context Engineering · 2024-2025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§1.3  Context Engineering 定义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来源：《Agent Harness Engineering: A Survey》CMU/Yale/JHU/Amazon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609600" y="1645920"/>
            <a:ext cx="10972800" cy="1645920"/>
          </a:xfrm>
          <a:prstGeom prst="rect">
            <a:avLst/>
          </a:prstGeom>
          <a:solidFill>
            <a:srgbClr val="FFF7ED"/>
          </a:solidFill>
          <a:ln w="15240"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53439" y="1706879"/>
            <a:ext cx="10485119" cy="60960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2200" b="1" i="0">
                <a:solidFill>
                  <a:srgbClr val="EA580C"/>
                </a:solidFill>
              </a:rPr>
              <a:t>"模型该看见什么"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3439" y="2316480"/>
            <a:ext cx="10485119" cy="91440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300" b="0" i="0">
                <a:solidFill>
                  <a:srgbClr val="111827"/>
                </a:solidFill>
              </a:rPr>
              <a:t>哪些信息该进上下文，哪些要压缩，窗口满了怎么办，会话之间怎么传递——这些工程决策的总和。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9600" y="3535679"/>
            <a:ext cx="10972800" cy="2682240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300" b="1">
                <a:solidFill>
                  <a:srgbClr val="111827"/>
                </a:solidFill>
              </a:rPr>
              <a:t>■ 不是"prompt 写得更花哨"，而是"送进去的信息更相关"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300" b="0">
                <a:solidFill>
                  <a:srgbClr val="111827"/>
                </a:solidFill>
              </a:rPr>
              <a:t>■ 把外部世界（文档 / 代码 / 日志 / 记忆）压缩为窗口能吃下的高信噪比切片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300" b="0">
                <a:solidFill>
                  <a:srgbClr val="111827"/>
                </a:solidFill>
              </a:rPr>
              <a:t>■ 决定"哪些主动喂进去，哪些让 Agent 按需拉取，哪些丢掉"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300" b="0">
                <a:solidFill>
                  <a:srgbClr val="111827"/>
                </a:solidFill>
              </a:rPr>
              <a:t>■ 与检索 (RAG)、记忆 (memory)、子代理 (subagent) 是同一批工程问题的不同侧面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300" b="0">
                <a:solidFill>
                  <a:srgbClr val="111827"/>
                </a:solidFill>
              </a:rPr>
              <a:t>■ 本节要讲：文档系统 · 五种上下文策略 · Skill (程序性记忆) · 审问系统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1">
                <a:solidFill>
                  <a:srgbClr val="FFFFFF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Context Engineering · 2024-2025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Context Rot —— 上下文越用越傻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这是每个 vibe coder 都踩过的坑</a:t>
            </a:r>
          </a:p>
        </p:txBody>
      </p:sp>
      <p:sp>
        <p:nvSpPr>
          <p:cNvPr id="10" name="Rectangle 9"/>
          <p:cNvSpPr/>
          <p:nvPr/>
        </p:nvSpPr>
        <p:spPr>
          <a:xfrm>
            <a:off x="609600" y="1645920"/>
            <a:ext cx="5303519" cy="4511040"/>
          </a:xfrm>
          <a:prstGeom prst="rect">
            <a:avLst/>
          </a:prstGeom>
          <a:solidFill>
            <a:srgbClr val="F3F4F6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09600" y="1645920"/>
            <a:ext cx="5303519" cy="390144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55904" y="1645920"/>
            <a:ext cx="5010911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1" i="0">
                <a:solidFill>
                  <a:srgbClr val="FFFFFF"/>
                </a:solidFill>
              </a:rPr>
              <a:t>现象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2480" y="2133599"/>
            <a:ext cx="4937759" cy="3901440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记忆混淆：把 A 文件的逻辑记到 B 文件上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回答变简单：越到后面越"敷衍"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Bug 乱修：改了 A 引入 B，改了 B 引入 C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"上次你说过的那个方案"→ AI 完全不记得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1">
                <a:solidFill>
                  <a:srgbClr val="111827"/>
                </a:solidFill>
              </a:rPr>
              <a:t>■ 1M 上下文时代反而更容易触发！塞得多，判断压力更大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78880" y="1645920"/>
            <a:ext cx="5303519" cy="4511040"/>
          </a:xfrm>
          <a:prstGeom prst="rect">
            <a:avLst/>
          </a:prstGeom>
          <a:solidFill>
            <a:srgbClr val="F3F4F6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6278880" y="1645920"/>
            <a:ext cx="5303519" cy="390144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425184" y="1645920"/>
            <a:ext cx="5010911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1" i="0">
                <a:solidFill>
                  <a:srgbClr val="FFFFFF"/>
                </a:solidFill>
              </a:rPr>
              <a:t>根本原因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61760" y="2133599"/>
            <a:ext cx="4937759" cy="3901440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窗口满了 → 早期信息被挤出去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注意力分散 → 对每一段权重都变低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错误被继续引用 → 反复回声放大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1">
                <a:solidFill>
                  <a:srgbClr val="111827"/>
                </a:solidFill>
              </a:rPr>
              <a:t>■ 很多同学从项目开始到结束都不换 session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→ 下一张：Anthropic 官方给出的五种应对策略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1">
                <a:solidFill>
                  <a:srgbClr val="FFFFFF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Context Engineering · 2024-2025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§3.6  Anthropic 官方五种上下文管理策略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按场景选择，别只会 Ctrl+L 清屏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609600" y="1645920"/>
          <a:ext cx="10972800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6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11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45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05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策略</a:t>
                      </a:r>
                    </a:p>
                  </a:txBody>
                  <a:tcPr marL="60000" marR="60000" marT="30000" marB="30000">
                    <a:solidFill>
                      <a:srgbClr val="EA580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什么时候用</a:t>
                      </a:r>
                    </a:p>
                  </a:txBody>
                  <a:tcPr marL="60000" marR="60000" marT="30000" marB="30000">
                    <a:solidFill>
                      <a:srgbClr val="EA580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关键动作</a:t>
                      </a:r>
                    </a:p>
                  </a:txBody>
                  <a:tcPr marL="60000" marR="60000" marT="30000" marB="30000">
                    <a:solidFill>
                      <a:srgbClr val="EA580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Continue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上下文还有用，切换要付重建代价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继续用，别乱动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Compact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到 50% 主动手动压缩 (别等自动)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/compact  —— 保留关键决策与文件路径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Clear / New Session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上下文腐坏，明显走偏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/clear  + 依靠 progress.txt / Proposal.md 恢复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Subagents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独立子任务 (搜索/审计/测试)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把污染阻挡在子代理里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Rollback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走偏了别在错误上下文里修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Esc Esc —— 回到 checkpoint 重来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09600" y="5852159"/>
            <a:ext cx="10972800" cy="42671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100" b="0" i="1">
                <a:solidFill>
                  <a:srgbClr val="EA580C"/>
                </a:solidFill>
              </a:rPr>
              <a:t>铁律：/context 查看用量 → 到 50% 手动 /compact。别等自动压缩——那时 Claude 已经注意力涣散了。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1">
                <a:solidFill>
                  <a:srgbClr val="FFFFFF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Context Engineering · 2024-2025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为什么需要 Compact —— 触发机制与预算账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Compact 不是 summarize-and-hope，是工程化的窗口预算管理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7680" y="1645920"/>
            <a:ext cx="3596640" cy="1645920"/>
          </a:xfrm>
          <a:prstGeom prst="rect">
            <a:avLst/>
          </a:prstGeom>
          <a:solidFill>
            <a:srgbClr val="FFF7ED"/>
          </a:solidFill>
          <a:ln w="15240"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87680" y="1645920"/>
            <a:ext cx="3596640" cy="512063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70560" y="1645920"/>
            <a:ext cx="3230880" cy="512063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300" b="1" i="0">
                <a:solidFill>
                  <a:srgbClr val="FFFFFF"/>
                </a:solidFill>
              </a:rPr>
              <a:t>Output headroom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0560" y="2255520"/>
            <a:ext cx="3230880" cy="9753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200" b="0" i="0">
                <a:solidFill>
                  <a:srgbClr val="111827"/>
                </a:solidFill>
              </a:rPr>
              <a:t>给模型下一轮回复留的空间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267199" y="1645920"/>
            <a:ext cx="3596640" cy="1645920"/>
          </a:xfrm>
          <a:prstGeom prst="rect">
            <a:avLst/>
          </a:prstGeom>
          <a:solidFill>
            <a:srgbClr val="FFF7ED"/>
          </a:solidFill>
          <a:ln w="15240"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4267199" y="1645920"/>
            <a:ext cx="3596640" cy="512063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450080" y="1645920"/>
            <a:ext cx="3230880" cy="512063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300" b="1" i="0">
                <a:solidFill>
                  <a:srgbClr val="FFFFFF"/>
                </a:solidFill>
              </a:rPr>
              <a:t>Compaction headroom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50080" y="2255520"/>
            <a:ext cx="3230880" cy="9753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200" b="0" i="0">
                <a:solidFill>
                  <a:srgbClr val="111827"/>
                </a:solidFill>
              </a:rPr>
              <a:t>跑摘要本身需要的空间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046720" y="1645920"/>
            <a:ext cx="3596640" cy="1645920"/>
          </a:xfrm>
          <a:prstGeom prst="rect">
            <a:avLst/>
          </a:prstGeom>
          <a:solidFill>
            <a:srgbClr val="FFF7ED"/>
          </a:solidFill>
          <a:ln w="15240"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8046720" y="1645920"/>
            <a:ext cx="3596640" cy="512063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8229600" y="1645920"/>
            <a:ext cx="3230880" cy="512063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300" b="1" i="0">
                <a:solidFill>
                  <a:srgbClr val="FFFFFF"/>
                </a:solidFill>
              </a:rPr>
              <a:t>Free &lt; reserved → 触发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0" y="2255520"/>
            <a:ext cx="3230880" cy="9753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200" b="0" i="0">
                <a:solidFill>
                  <a:srgbClr val="111827"/>
                </a:solidFill>
              </a:rPr>
              <a:t>两块预留耗尽后立刻压缩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87680" y="3474720"/>
            <a:ext cx="11216640" cy="36575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200" b="1" i="0">
                <a:solidFill>
                  <a:srgbClr val="EA580C"/>
                </a:solidFill>
              </a:rPr>
              <a:t>Codex 的触发阈值公式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87680" y="3901440"/>
            <a:ext cx="11216640" cy="1889759"/>
          </a:xfrm>
          <a:prstGeom prst="rect">
            <a:avLst/>
          </a:prstGeom>
          <a:solidFill>
            <a:srgbClr val="F9FAFB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670560" y="4023360"/>
            <a:ext cx="10850879" cy="1645920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effective_window = model_context_window − min(max_output_tokens, 20000)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threshold        = effective_window − 13000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# GPT-5.3-Codex (200k window) → 约 167k tokens 触发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# 硬 90% 上限：用户设更高的 model_auto_compact_token_limit 也会被静默压回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87680" y="5913119"/>
            <a:ext cx="11216640" cy="36575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100" b="0" i="1">
                <a:solidFill>
                  <a:srgbClr val="6B7280"/>
                </a:solidFill>
              </a:rPr>
              <a:t>对比：Claude Code 用 headroom accounting（未公开数值） · Codex 用固定 13k 保留。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1">
                <a:solidFill>
                  <a:srgbClr val="FFFFFF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Context Engineering · 2024-2025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17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Codex Compact 核心代码 —— 双路径 + 历史重写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codex-rs/core/src/compact.rs · compact_remote_v2.rs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7680" y="1645920"/>
            <a:ext cx="5486400" cy="1889759"/>
          </a:xfrm>
          <a:prstGeom prst="rect">
            <a:avLst/>
          </a:prstGeom>
          <a:solidFill>
            <a:srgbClr val="F3F4F6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87680" y="1645920"/>
            <a:ext cx="5486400" cy="390144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33984" y="1645920"/>
            <a:ext cx="5193792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1" i="0">
                <a:solidFill>
                  <a:srgbClr val="FFFFFF"/>
                </a:solidFill>
              </a:rPr>
              <a:t>Local path · compact.rs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0560" y="2133599"/>
            <a:ext cx="5120640" cy="1280160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任意 provider 都可用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client 侧发起 LLM 摘要调用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1">
                <a:solidFill>
                  <a:srgbClr val="111827"/>
                </a:solidFill>
              </a:rPr>
              <a:t>■ compact_prompt 可覆盖为自定义模板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17919" y="1645920"/>
            <a:ext cx="5486400" cy="1889759"/>
          </a:xfrm>
          <a:prstGeom prst="rect">
            <a:avLst/>
          </a:prstGeom>
          <a:solidFill>
            <a:srgbClr val="F3F4F6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6217919" y="1645920"/>
            <a:ext cx="5486400" cy="390144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364223" y="1645920"/>
            <a:ext cx="5193792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1" i="0">
                <a:solidFill>
                  <a:srgbClr val="FFFFFF"/>
                </a:solidFill>
              </a:rPr>
              <a:t>Remote path · compact_remote_v2.rs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0" y="2133599"/>
            <a:ext cx="5120640" cy="1280160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仅 OpenAI 托管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POST /v1/responses/compact → 返回 encrypted_content blob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1">
                <a:solidFill>
                  <a:srgbClr val="111827"/>
                </a:solidFill>
              </a:rPr>
              <a:t>■ blob 回传时服务端解密，client 看不到内容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compact_prompt 配置被忽略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87680" y="3657600"/>
            <a:ext cx="11216640" cy="2316480"/>
          </a:xfrm>
          <a:prstGeom prst="rect">
            <a:avLst/>
          </a:prstGeom>
          <a:solidFill>
            <a:srgbClr val="F9FAFB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70560" y="3779519"/>
            <a:ext cx="10850879" cy="2072640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// codex-rs/core/src/compact.rs  (line ~326)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let summary_suffix = get_last_assistant_message_from_turn(items).unwrap_or_default();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let summary_text   = format!("{SUMMARY_PREFIX}\n{summary_suffix}");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let user_messages  = collect_user_messages(items);   // 保留所有用户消息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 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let new_history = build_compacted_history(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    Vec::new(),        // ← 丢掉全部 assistant / tool 历史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    &amp;user_messages,    // ← 用户消息原文保留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    &amp;summary_text,     // ← 摘要作为最后一条 user-role 消息注入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);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87680" y="6035040"/>
            <a:ext cx="11216640" cy="341376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100" b="1" i="1">
                <a:solidFill>
                  <a:srgbClr val="EA580C"/>
                </a:solidFill>
              </a:rPr>
              <a:t>摘要用 user-role 注入 —— 让新模型看到的是「指令」不是「上一轮 assistant 的碎碎念」。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1">
                <a:solidFill>
                  <a:srgbClr val="FFFFFF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Context Engineering · 2024-2025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18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Codex 的两段 Prompt —— 交接的仪式感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prompts/templates/compact/{prompt,summary_prefix}.md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7680" y="1645920"/>
            <a:ext cx="5547360" cy="341376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200" b="1" i="0">
                <a:solidFill>
                  <a:srgbClr val="EA580C"/>
                </a:solidFill>
              </a:rPr>
              <a:t>SUMMARIZATION_PROMPT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680" y="1987296"/>
            <a:ext cx="5547360" cy="292607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900" b="0" i="1">
                <a:solidFill>
                  <a:srgbClr val="6B7280"/>
                </a:solidFill>
              </a:rPr>
              <a:t>prompts/templates/compact/prompt.md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7680" y="2316480"/>
            <a:ext cx="5547360" cy="3840479"/>
          </a:xfrm>
          <a:prstGeom prst="rect">
            <a:avLst/>
          </a:prstGeom>
          <a:solidFill>
            <a:srgbClr val="F9FAFB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70560" y="2438400"/>
            <a:ext cx="5181599" cy="3596639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</a:pPr>
            <a:r>
              <a:rPr sz="900">
                <a:solidFill>
                  <a:srgbClr val="1F2937"/>
                </a:solidFill>
                <a:latin typeface="Consolas"/>
              </a:rPr>
              <a:t>You are performing a CONTEXT</a:t>
            </a:r>
          </a:p>
          <a:p>
            <a:pPr>
              <a:lnSpc>
                <a:spcPct val="115000"/>
              </a:lnSpc>
            </a:pPr>
            <a:r>
              <a:rPr sz="900">
                <a:solidFill>
                  <a:srgbClr val="1F2937"/>
                </a:solidFill>
                <a:latin typeface="Consolas"/>
              </a:rPr>
              <a:t>CHECKPOINT COMPACTION.</a:t>
            </a:r>
          </a:p>
          <a:p>
            <a:pPr>
              <a:lnSpc>
                <a:spcPct val="115000"/>
              </a:lnSpc>
            </a:pPr>
            <a:r>
              <a:rPr sz="900">
                <a:solidFill>
                  <a:srgbClr val="1F2937"/>
                </a:solidFill>
                <a:latin typeface="Consolas"/>
              </a:rPr>
              <a:t>Create a handoff summary for another</a:t>
            </a:r>
          </a:p>
          <a:p>
            <a:pPr>
              <a:lnSpc>
                <a:spcPct val="115000"/>
              </a:lnSpc>
            </a:pPr>
            <a:r>
              <a:rPr sz="900">
                <a:solidFill>
                  <a:srgbClr val="1F2937"/>
                </a:solidFill>
                <a:latin typeface="Consolas"/>
              </a:rPr>
              <a:t>LLM that will resume the task.</a:t>
            </a:r>
          </a:p>
          <a:p>
            <a:pPr>
              <a:lnSpc>
                <a:spcPct val="115000"/>
              </a:lnSpc>
            </a:pPr>
            <a:r>
              <a:rPr sz="900">
                <a:solidFill>
                  <a:srgbClr val="1F2937"/>
                </a:solidFill>
                <a:latin typeface="Consolas"/>
              </a:rPr>
              <a:t> </a:t>
            </a:r>
          </a:p>
          <a:p>
            <a:pPr>
              <a:lnSpc>
                <a:spcPct val="115000"/>
              </a:lnSpc>
            </a:pPr>
            <a:r>
              <a:rPr sz="900">
                <a:solidFill>
                  <a:srgbClr val="1F2937"/>
                </a:solidFill>
                <a:latin typeface="Consolas"/>
              </a:rPr>
              <a:t>Include:</a:t>
            </a:r>
          </a:p>
          <a:p>
            <a:pPr>
              <a:lnSpc>
                <a:spcPct val="115000"/>
              </a:lnSpc>
            </a:pPr>
            <a:r>
              <a:rPr sz="900">
                <a:solidFill>
                  <a:srgbClr val="1F2937"/>
                </a:solidFill>
                <a:latin typeface="Consolas"/>
              </a:rPr>
              <a:t>- Current progress and key decisions</a:t>
            </a:r>
          </a:p>
          <a:p>
            <a:pPr>
              <a:lnSpc>
                <a:spcPct val="115000"/>
              </a:lnSpc>
            </a:pPr>
            <a:r>
              <a:rPr sz="900">
                <a:solidFill>
                  <a:srgbClr val="1F2937"/>
                </a:solidFill>
                <a:latin typeface="Consolas"/>
              </a:rPr>
              <a:t>  made</a:t>
            </a:r>
          </a:p>
          <a:p>
            <a:pPr>
              <a:lnSpc>
                <a:spcPct val="115000"/>
              </a:lnSpc>
            </a:pPr>
            <a:r>
              <a:rPr sz="900">
                <a:solidFill>
                  <a:srgbClr val="1F2937"/>
                </a:solidFill>
                <a:latin typeface="Consolas"/>
              </a:rPr>
              <a:t>- Important context, constraints, or</a:t>
            </a:r>
          </a:p>
          <a:p>
            <a:pPr>
              <a:lnSpc>
                <a:spcPct val="115000"/>
              </a:lnSpc>
            </a:pPr>
            <a:r>
              <a:rPr sz="900">
                <a:solidFill>
                  <a:srgbClr val="1F2937"/>
                </a:solidFill>
                <a:latin typeface="Consolas"/>
              </a:rPr>
              <a:t>  user preferences</a:t>
            </a:r>
          </a:p>
          <a:p>
            <a:pPr>
              <a:lnSpc>
                <a:spcPct val="115000"/>
              </a:lnSpc>
            </a:pPr>
            <a:r>
              <a:rPr sz="900">
                <a:solidFill>
                  <a:srgbClr val="1F2937"/>
                </a:solidFill>
                <a:latin typeface="Consolas"/>
              </a:rPr>
              <a:t>- What remains to be done (clear</a:t>
            </a:r>
          </a:p>
          <a:p>
            <a:pPr>
              <a:lnSpc>
                <a:spcPct val="115000"/>
              </a:lnSpc>
            </a:pPr>
            <a:r>
              <a:rPr sz="900">
                <a:solidFill>
                  <a:srgbClr val="1F2937"/>
                </a:solidFill>
                <a:latin typeface="Consolas"/>
              </a:rPr>
              <a:t>  next steps)</a:t>
            </a:r>
          </a:p>
          <a:p>
            <a:pPr>
              <a:lnSpc>
                <a:spcPct val="115000"/>
              </a:lnSpc>
            </a:pPr>
            <a:r>
              <a:rPr sz="900">
                <a:solidFill>
                  <a:srgbClr val="1F2937"/>
                </a:solidFill>
                <a:latin typeface="Consolas"/>
              </a:rPr>
              <a:t>- Any critical data, examples, or</a:t>
            </a:r>
          </a:p>
          <a:p>
            <a:pPr>
              <a:lnSpc>
                <a:spcPct val="115000"/>
              </a:lnSpc>
            </a:pPr>
            <a:r>
              <a:rPr sz="900">
                <a:solidFill>
                  <a:srgbClr val="1F2937"/>
                </a:solidFill>
                <a:latin typeface="Consolas"/>
              </a:rPr>
              <a:t>  references needed to continue</a:t>
            </a:r>
          </a:p>
          <a:p>
            <a:pPr>
              <a:lnSpc>
                <a:spcPct val="115000"/>
              </a:lnSpc>
            </a:pPr>
            <a:r>
              <a:rPr sz="900">
                <a:solidFill>
                  <a:srgbClr val="1F2937"/>
                </a:solidFill>
                <a:latin typeface="Consolas"/>
              </a:rPr>
              <a:t> </a:t>
            </a:r>
          </a:p>
          <a:p>
            <a:pPr>
              <a:lnSpc>
                <a:spcPct val="115000"/>
              </a:lnSpc>
            </a:pPr>
            <a:r>
              <a:rPr sz="900">
                <a:solidFill>
                  <a:srgbClr val="1F2937"/>
                </a:solidFill>
                <a:latin typeface="Consolas"/>
              </a:rPr>
              <a:t>Be concise, structured, and focused on</a:t>
            </a:r>
          </a:p>
          <a:p>
            <a:pPr>
              <a:lnSpc>
                <a:spcPct val="115000"/>
              </a:lnSpc>
            </a:pPr>
            <a:r>
              <a:rPr sz="900">
                <a:solidFill>
                  <a:srgbClr val="1F2937"/>
                </a:solidFill>
                <a:latin typeface="Consolas"/>
              </a:rPr>
              <a:t>helping the next LLM seamlessly</a:t>
            </a:r>
          </a:p>
          <a:p>
            <a:pPr>
              <a:lnSpc>
                <a:spcPct val="115000"/>
              </a:lnSpc>
            </a:pPr>
            <a:r>
              <a:rPr sz="900">
                <a:solidFill>
                  <a:srgbClr val="1F2937"/>
                </a:solidFill>
                <a:latin typeface="Consolas"/>
              </a:rPr>
              <a:t>continue the work.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56959" y="1645920"/>
            <a:ext cx="5547360" cy="341376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200" b="1" i="0">
                <a:solidFill>
                  <a:srgbClr val="EA580C"/>
                </a:solidFill>
              </a:rPr>
              <a:t>SUMMARY_PREFIX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56959" y="1987296"/>
            <a:ext cx="5547360" cy="292607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900" b="0" i="1">
                <a:solidFill>
                  <a:srgbClr val="6B7280"/>
                </a:solidFill>
              </a:rPr>
              <a:t>prompts/templates/compact/summary_prefix.md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156959" y="2316480"/>
            <a:ext cx="5547360" cy="3840479"/>
          </a:xfrm>
          <a:prstGeom prst="rect">
            <a:avLst/>
          </a:prstGeom>
          <a:solidFill>
            <a:srgbClr val="F9FAFB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339840" y="2438400"/>
            <a:ext cx="5181599" cy="3596639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</a:pPr>
            <a:r>
              <a:rPr sz="900">
                <a:solidFill>
                  <a:srgbClr val="1F2937"/>
                </a:solidFill>
                <a:latin typeface="Consolas"/>
              </a:rPr>
              <a:t>Another language model started to</a:t>
            </a:r>
          </a:p>
          <a:p>
            <a:pPr>
              <a:lnSpc>
                <a:spcPct val="115000"/>
              </a:lnSpc>
            </a:pPr>
            <a:r>
              <a:rPr sz="900">
                <a:solidFill>
                  <a:srgbClr val="1F2937"/>
                </a:solidFill>
                <a:latin typeface="Consolas"/>
              </a:rPr>
              <a:t>solve this problem and produced a</a:t>
            </a:r>
          </a:p>
          <a:p>
            <a:pPr>
              <a:lnSpc>
                <a:spcPct val="115000"/>
              </a:lnSpc>
            </a:pPr>
            <a:r>
              <a:rPr sz="900">
                <a:solidFill>
                  <a:srgbClr val="1F2937"/>
                </a:solidFill>
                <a:latin typeface="Consolas"/>
              </a:rPr>
              <a:t>summary of its thinking process. You</a:t>
            </a:r>
          </a:p>
          <a:p>
            <a:pPr>
              <a:lnSpc>
                <a:spcPct val="115000"/>
              </a:lnSpc>
            </a:pPr>
            <a:r>
              <a:rPr sz="900">
                <a:solidFill>
                  <a:srgbClr val="1F2937"/>
                </a:solidFill>
                <a:latin typeface="Consolas"/>
              </a:rPr>
              <a:t>also have access to the state of the</a:t>
            </a:r>
          </a:p>
          <a:p>
            <a:pPr>
              <a:lnSpc>
                <a:spcPct val="115000"/>
              </a:lnSpc>
            </a:pPr>
            <a:r>
              <a:rPr sz="900">
                <a:solidFill>
                  <a:srgbClr val="1F2937"/>
                </a:solidFill>
                <a:latin typeface="Consolas"/>
              </a:rPr>
              <a:t>tools that were used by that language</a:t>
            </a:r>
          </a:p>
          <a:p>
            <a:pPr>
              <a:lnSpc>
                <a:spcPct val="115000"/>
              </a:lnSpc>
            </a:pPr>
            <a:r>
              <a:rPr sz="900">
                <a:solidFill>
                  <a:srgbClr val="1F2937"/>
                </a:solidFill>
                <a:latin typeface="Consolas"/>
              </a:rPr>
              <a:t>model. Use this to build on the work</a:t>
            </a:r>
          </a:p>
          <a:p>
            <a:pPr>
              <a:lnSpc>
                <a:spcPct val="115000"/>
              </a:lnSpc>
            </a:pPr>
            <a:r>
              <a:rPr sz="900">
                <a:solidFill>
                  <a:srgbClr val="1F2937"/>
                </a:solidFill>
                <a:latin typeface="Consolas"/>
              </a:rPr>
              <a:t>that has already been done and avoid</a:t>
            </a:r>
          </a:p>
          <a:p>
            <a:pPr>
              <a:lnSpc>
                <a:spcPct val="115000"/>
              </a:lnSpc>
            </a:pPr>
            <a:r>
              <a:rPr sz="900">
                <a:solidFill>
                  <a:srgbClr val="1F2937"/>
                </a:solidFill>
                <a:latin typeface="Consolas"/>
              </a:rPr>
              <a:t>duplicating work. Here is the summary</a:t>
            </a:r>
          </a:p>
          <a:p>
            <a:pPr>
              <a:lnSpc>
                <a:spcPct val="115000"/>
              </a:lnSpc>
            </a:pPr>
            <a:r>
              <a:rPr sz="900">
                <a:solidFill>
                  <a:srgbClr val="1F2937"/>
                </a:solidFill>
                <a:latin typeface="Consolas"/>
              </a:rPr>
              <a:t>produced by the other language model,</a:t>
            </a:r>
          </a:p>
          <a:p>
            <a:pPr>
              <a:lnSpc>
                <a:spcPct val="115000"/>
              </a:lnSpc>
            </a:pPr>
            <a:r>
              <a:rPr sz="900">
                <a:solidFill>
                  <a:srgbClr val="1F2937"/>
                </a:solidFill>
                <a:latin typeface="Consolas"/>
              </a:rPr>
              <a:t>use the information in this summary</a:t>
            </a:r>
          </a:p>
          <a:p>
            <a:pPr>
              <a:lnSpc>
                <a:spcPct val="115000"/>
              </a:lnSpc>
            </a:pPr>
            <a:r>
              <a:rPr sz="900">
                <a:solidFill>
                  <a:srgbClr val="1F2937"/>
                </a:solidFill>
                <a:latin typeface="Consolas"/>
              </a:rPr>
              <a:t>to assist with your own analysis: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7680" y="5791200"/>
            <a:ext cx="11216640" cy="609600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000" b="0">
                <a:solidFill>
                  <a:srgbClr val="111827"/>
                </a:solidFill>
              </a:rPr>
              <a:t>· 摘要用 "You are performing …" 第二人称任务式表达 → 让 LLM 写得像交接文档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000" b="0">
                <a:solidFill>
                  <a:srgbClr val="111827"/>
                </a:solidFill>
              </a:rPr>
              <a:t>· SUMMARY_PREFIX 让新模型知道"这是另一个我"，避免自我怀疑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000" b="0">
                <a:solidFill>
                  <a:srgbClr val="111827"/>
                </a:solidFill>
              </a:rPr>
              <a:t>· 多次 compact：filter 掉以 SUMMARY_PREFIX\n 开头的旧摘要，只留最新一份，不叠罗汉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525252"/>
          </a:solidFill>
          <a:ln>
            <a:solidFill>
              <a:srgbClr val="52525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Harness Eng.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525252"/>
          </a:solidFill>
          <a:ln>
            <a:solidFill>
              <a:srgbClr val="52525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54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405683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lang="en-CN" sz="2400" b="1" dirty="0">
                <a:solidFill>
                  <a:srgbClr val="111827"/>
                </a:solidFill>
              </a:rPr>
              <a:t>首先致谢</a:t>
            </a:r>
            <a:r>
              <a:rPr lang="zh-CN" altLang="en-US" sz="2400" b="1" dirty="0">
                <a:solidFill>
                  <a:srgbClr val="111827"/>
                </a:solidFill>
              </a:rPr>
              <a:t>！</a:t>
            </a:r>
            <a:endParaRPr sz="2400" b="1" i="0" dirty="0">
              <a:solidFill>
                <a:srgbClr val="111827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525252"/>
          </a:solidFill>
          <a:ln>
            <a:solidFill>
              <a:srgbClr val="52525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9" name="Oval 18"/>
          <p:cNvSpPr/>
          <p:nvPr/>
        </p:nvSpPr>
        <p:spPr>
          <a:xfrm>
            <a:off x="1332477" y="1935880"/>
            <a:ext cx="268224" cy="268224"/>
          </a:xfrm>
          <a:prstGeom prst="ellipse">
            <a:avLst/>
          </a:prstGeom>
          <a:solidFill>
            <a:srgbClr val="525252"/>
          </a:solidFill>
          <a:ln>
            <a:solidFill>
              <a:srgbClr val="52525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1737359" y="1836373"/>
            <a:ext cx="8717280" cy="46723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2800" b="1" i="0" dirty="0" err="1">
                <a:solidFill>
                  <a:srgbClr val="111827"/>
                </a:solidFill>
              </a:rPr>
              <a:t>微信文章</a:t>
            </a:r>
            <a:r>
              <a:rPr sz="2800" b="1" i="0" dirty="0">
                <a:solidFill>
                  <a:srgbClr val="111827"/>
                </a:solidFill>
              </a:rPr>
              <a:t> · </a:t>
            </a:r>
            <a:r>
              <a:rPr lang="zh-CN" altLang="en-US" sz="2800" b="1" i="0" dirty="0">
                <a:solidFill>
                  <a:srgbClr val="111827"/>
                </a:solidFill>
              </a:rPr>
              <a:t>小石谈记</a:t>
            </a:r>
            <a:r>
              <a:rPr lang="en-US" sz="2800" b="1" i="0" dirty="0">
                <a:solidFill>
                  <a:srgbClr val="111827"/>
                </a:solidFill>
              </a:rPr>
              <a:t>memo</a:t>
            </a:r>
            <a:r>
              <a:rPr lang="zh-CN" altLang="en-US" sz="2800" b="1" i="0" dirty="0">
                <a:solidFill>
                  <a:srgbClr val="111827"/>
                </a:solidFill>
              </a:rPr>
              <a:t> </a:t>
            </a:r>
            <a:r>
              <a:rPr lang="en-CN" sz="2800" b="1" i="0" dirty="0">
                <a:solidFill>
                  <a:srgbClr val="111827"/>
                </a:solidFill>
              </a:rPr>
              <a:t>· </a:t>
            </a:r>
            <a:r>
              <a:rPr sz="2800" b="1" i="0" dirty="0">
                <a:solidFill>
                  <a:srgbClr val="111827"/>
                </a:solidFill>
              </a:rPr>
              <a:t>Vibe Coding </a:t>
            </a:r>
            <a:r>
              <a:rPr sz="2800" b="1" i="0" dirty="0" err="1">
                <a:solidFill>
                  <a:srgbClr val="111827"/>
                </a:solidFill>
              </a:rPr>
              <a:t>完整流程</a:t>
            </a:r>
            <a:endParaRPr sz="2800" b="1" i="0" dirty="0">
              <a:solidFill>
                <a:srgbClr val="111827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032759" y="2932370"/>
            <a:ext cx="6126480" cy="31335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b="0" i="0" dirty="0">
                <a:solidFill>
                  <a:srgbClr val="525252"/>
                </a:solidFill>
              </a:rPr>
              <a:t>https://</a:t>
            </a:r>
            <a:r>
              <a:rPr b="0" i="0" dirty="0" err="1">
                <a:solidFill>
                  <a:srgbClr val="525252"/>
                </a:solidFill>
              </a:rPr>
              <a:t>mp.weixin.qq.com</a:t>
            </a:r>
            <a:r>
              <a:rPr b="0" i="0" dirty="0">
                <a:solidFill>
                  <a:srgbClr val="525252"/>
                </a:solidFill>
              </a:rPr>
              <a:t>/s/3woX_Go5M2AEq_FwczkAqw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09600" y="5059680"/>
            <a:ext cx="10972800" cy="1280160"/>
          </a:xfrm>
          <a:prstGeom prst="rect">
            <a:avLst/>
          </a:prstGeom>
          <a:solidFill>
            <a:srgbClr val="525252"/>
          </a:solidFill>
          <a:ln>
            <a:solidFill>
              <a:srgbClr val="52525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609600" y="5120640"/>
            <a:ext cx="10972800" cy="60960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2200" b="1" i="0">
                <a:solidFill>
                  <a:srgbClr val="FFFFFF"/>
                </a:solidFill>
              </a:rPr>
              <a:t>感谢聆听 · Q &amp; A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09600" y="5887955"/>
            <a:ext cx="10972800" cy="221018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200" b="0" i="0" dirty="0" err="1">
                <a:solidFill>
                  <a:srgbClr val="FFFFFF"/>
                </a:solidFill>
              </a:rPr>
              <a:t>王浩然</a:t>
            </a:r>
            <a:r>
              <a:rPr sz="1200" b="0" i="0" dirty="0">
                <a:solidFill>
                  <a:srgbClr val="FFFFFF"/>
                </a:solidFill>
              </a:rPr>
              <a:t>  </a:t>
            </a:r>
            <a:r>
              <a:rPr sz="1200" b="0" i="0" dirty="0" err="1">
                <a:solidFill>
                  <a:srgbClr val="FFFFFF"/>
                </a:solidFill>
              </a:rPr>
              <a:t>ubecwang@gmail.com</a:t>
            </a:r>
            <a:endParaRPr sz="1200" b="0" i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8506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1">
                <a:solidFill>
                  <a:srgbClr val="FFFFFF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Context Engineering · 2024-2025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19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Claude Code 的三层 Compaction + 子代理增量摘要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Micro · Auto · Manual · delta summarization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7680" y="1645920"/>
            <a:ext cx="3596640" cy="2133599"/>
          </a:xfrm>
          <a:prstGeom prst="rect">
            <a:avLst/>
          </a:prstGeom>
          <a:solidFill>
            <a:srgbClr val="FFFFFF"/>
          </a:solidFill>
          <a:ln w="15240"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87680" y="1645920"/>
            <a:ext cx="3596640" cy="512063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70560" y="1645920"/>
            <a:ext cx="3230880" cy="512063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300" b="1" i="0">
                <a:solidFill>
                  <a:srgbClr val="FFFFFF"/>
                </a:solidFill>
              </a:rPr>
              <a:t>Micro-compaction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0560" y="2255520"/>
            <a:ext cx="3230880" cy="341376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100" b="1" i="0">
                <a:solidFill>
                  <a:srgbClr val="EA580C"/>
                </a:solidFill>
              </a:rPr>
              <a:t>早期就 shed bulky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0560" y="2645664"/>
            <a:ext cx="3230880" cy="103632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100" b="0" i="0">
                <a:solidFill>
                  <a:srgbClr val="111827"/>
                </a:solidFill>
              </a:rPr>
              <a:t>read_file 的大段结果 / grep 长列表在进上下文前先压缩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267199" y="1645920"/>
            <a:ext cx="3596640" cy="2133599"/>
          </a:xfrm>
          <a:prstGeom prst="rect">
            <a:avLst/>
          </a:prstGeom>
          <a:solidFill>
            <a:srgbClr val="FFFFFF"/>
          </a:solidFill>
          <a:ln w="15240"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4267199" y="1645920"/>
            <a:ext cx="3596640" cy="512063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450080" y="1645920"/>
            <a:ext cx="3230880" cy="512063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300" b="1" i="0">
                <a:solidFill>
                  <a:srgbClr val="FFFFFF"/>
                </a:solidFill>
              </a:rPr>
              <a:t>Auto-compaction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50080" y="2255520"/>
            <a:ext cx="3230880" cy="341376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100" b="1" i="0">
                <a:solidFill>
                  <a:srgbClr val="EA580C"/>
                </a:solidFill>
              </a:rPr>
              <a:t>Headroom 触发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50080" y="2645664"/>
            <a:ext cx="3230880" cy="103632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100" b="0" i="0">
                <a:solidFill>
                  <a:srgbClr val="111827"/>
                </a:solidFill>
              </a:rPr>
              <a:t>摘要 + rehydrate 最近文件、todos，保证光标不丢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046720" y="1645920"/>
            <a:ext cx="3596640" cy="2133599"/>
          </a:xfrm>
          <a:prstGeom prst="rect">
            <a:avLst/>
          </a:prstGeom>
          <a:solidFill>
            <a:srgbClr val="FFFFFF"/>
          </a:solidFill>
          <a:ln w="15240"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8046720" y="1645920"/>
            <a:ext cx="3596640" cy="512063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8229600" y="1645920"/>
            <a:ext cx="3230880" cy="512063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300" b="1" i="0">
                <a:solidFill>
                  <a:srgbClr val="FFFFFF"/>
                </a:solidFill>
              </a:rPr>
              <a:t>Manual /compact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0" y="2255520"/>
            <a:ext cx="3230880" cy="341376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100" b="1" i="0">
                <a:solidFill>
                  <a:srgbClr val="EA580C"/>
                </a:solidFill>
              </a:rPr>
              <a:t>任务边界显式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0" y="2645664"/>
            <a:ext cx="3230880" cy="103632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100" b="0" i="0">
                <a:solidFill>
                  <a:srgbClr val="111827"/>
                </a:solidFill>
              </a:rPr>
              <a:t>/compact [focus hint]  focus 参数指导保留哪些内容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87680" y="3901440"/>
            <a:ext cx="11216640" cy="341376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200" b="1" i="0">
                <a:solidFill>
                  <a:srgbClr val="EA580C"/>
                </a:solidFill>
              </a:rPr>
              <a:t>Subagents · 增量摘要 (delta summarization)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87680" y="4267199"/>
            <a:ext cx="11216640" cy="1341120"/>
          </a:xfrm>
          <a:prstGeom prst="rect">
            <a:avLst/>
          </a:prstGeom>
          <a:solidFill>
            <a:srgbClr val="F9FAFB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670560" y="4389120"/>
            <a:ext cx="10850879" cy="1097280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"You are given a few messages from a conversation, as well as a summary of the conversation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 so far. Your task is to summarize the new messages based on the summary so far.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 Aim for 1-2 sentences at most, focusing on the most important details."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# 每次子代理更新只写 1-2 句新增摘要 · 不重复处理历史 · 主会话完全不受影响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87680" y="57302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000" b="0">
                <a:solidFill>
                  <a:srgbClr val="111827"/>
                </a:solidFill>
              </a:rPr>
              <a:t>· Beta header 可直连；tools 存在时可能返回 content=null（模型半路调工具）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000" b="0">
                <a:solidFill>
                  <a:srgbClr val="111827"/>
                </a:solidFill>
              </a:rPr>
              <a:t>· Prompt 里必须写 "Do not call any tools while writing this summary"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000" b="0">
                <a:solidFill>
                  <a:srgbClr val="111827"/>
                </a:solidFill>
              </a:rPr>
              <a:t>· cache_control 断点放 compaction block；system prompt 断点分开 → 防止缓存失效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1">
                <a:solidFill>
                  <a:srgbClr val="FFFFFF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Context Engineering · 2024-2025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20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AI Coding Evolves So Quickly —— 52 天出货节奏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Claude 团队近半年的模型/工具/harness 更新时间线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463039"/>
            <a:ext cx="10972800" cy="438912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09600" y="5913119"/>
            <a:ext cx="10972800" cy="36575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100" b="0" i="0">
                <a:solidFill>
                  <a:srgbClr val="6B7280"/>
                </a:solidFill>
              </a:rPr>
              <a:t>模型能力在快速 scaling，但你能否吃到红利，取决于上下文和 harness 是否跟得上。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6537960"/>
            <a:ext cx="1143000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00" i="1">
                <a:solidFill>
                  <a:srgbClr val="64748B"/>
                </a:solidFill>
              </a:rPr>
              <a:t>Source: https://lzhu.me/assets/slides/202606-advancing-agent-loops-with-humanize.pdf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1">
                <a:solidFill>
                  <a:srgbClr val="FFFFFF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Context Engineering · 2024-2025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21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但光靠 scaling 不够：文档才是唯一真理来源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模型每 52 天更新一次，但你的项目细节它每次都得从零学</a:t>
            </a:r>
          </a:p>
        </p:txBody>
      </p:sp>
      <p:sp>
        <p:nvSpPr>
          <p:cNvPr id="10" name="Rectangle 9"/>
          <p:cNvSpPr/>
          <p:nvPr/>
        </p:nvSpPr>
        <p:spPr>
          <a:xfrm>
            <a:off x="609600" y="1645920"/>
            <a:ext cx="10972800" cy="914400"/>
          </a:xfrm>
          <a:prstGeom prst="rect">
            <a:avLst/>
          </a:prstGeom>
          <a:solidFill>
            <a:srgbClr val="FFF7ED"/>
          </a:solidFill>
          <a:ln w="15240"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53439" y="1706879"/>
            <a:ext cx="10485119" cy="79248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300" b="0" i="1">
                <a:solidFill>
                  <a:srgbClr val="EA580C"/>
                </a:solidFill>
              </a:rPr>
              <a:t>"AI 产生幻觉不是因为它坏了，而是因为你没给它任何可以依靠的东西。没有结构、没有清晰度、没有基础。"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3439" y="2621279"/>
            <a:ext cx="10485119" cy="36575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000" b="0" i="1">
                <a:solidFill>
                  <a:srgbClr val="6B7280"/>
                </a:solidFill>
              </a:rPr>
              <a:t>——《Why You Suck at Vibe Coding》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9600" y="3108959"/>
            <a:ext cx="10972800" cy="3169920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300" b="1">
                <a:solidFill>
                  <a:srgbClr val="111827"/>
                </a:solidFill>
              </a:rPr>
              <a:t>■ AI 是翻译器：把你的意图转换成代码。你的意图是屎，代码也会是屎。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300" b="0">
                <a:solidFill>
                  <a:srgbClr val="111827"/>
                </a:solidFill>
              </a:rPr>
              <a:t>■ 失败模式不是缺乏编码能力，而是缺乏纪律和上下文保存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300" b="0">
                <a:solidFill>
                  <a:srgbClr val="111827"/>
                </a:solidFill>
              </a:rPr>
              <a:t>■ 打开终端→描述 App→让 AI 立即编码——前几个文件后就崩溃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300" b="0">
                <a:solidFill>
                  <a:srgbClr val="111827"/>
                </a:solidFill>
              </a:rPr>
              <a:t>■ 修复方法不是更好的提示词，是更好的理解——加上文档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300" b="0">
                <a:solidFill>
                  <a:srgbClr val="111827"/>
                </a:solidFill>
              </a:rPr>
              <a:t>■ 铁律：文档第一，代码第二。永远。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1">
                <a:solidFill>
                  <a:srgbClr val="FFFFFF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Context Engineering · 2024-2025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22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§3.2  Document-First：六份规范文档全景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在写任何一行代码之前，先把这六份文档写掉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7680" y="1645920"/>
            <a:ext cx="3474720" cy="2072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87680" y="1645920"/>
            <a:ext cx="170688" cy="2072640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31520" y="1719072"/>
            <a:ext cx="3108960" cy="390144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300" b="1" i="0">
                <a:solidFill>
                  <a:srgbClr val="EA580C"/>
                </a:solidFill>
              </a:rPr>
              <a:t>PRD.md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2084831"/>
            <a:ext cx="3108960" cy="341376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100" b="1" i="0">
                <a:solidFill>
                  <a:srgbClr val="111827"/>
                </a:solidFill>
              </a:rPr>
              <a:t>产品需求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2474976"/>
            <a:ext cx="3108960" cy="115824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050" b="0" i="0">
                <a:solidFill>
                  <a:srgbClr val="374151"/>
                </a:solidFill>
              </a:rPr>
              <a:t>什么在范围内 / 什么明确不在
用户故事 · 成功标准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145280" y="1645920"/>
            <a:ext cx="3474720" cy="2072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4145280" y="1645920"/>
            <a:ext cx="170688" cy="2072640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389120" y="1719072"/>
            <a:ext cx="3108960" cy="390144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300" b="1" i="0">
                <a:solidFill>
                  <a:srgbClr val="EA580C"/>
                </a:solidFill>
              </a:rPr>
              <a:t>APP_FLOW.md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389120" y="2084831"/>
            <a:ext cx="3108960" cy="341376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100" b="1" i="0">
                <a:solidFill>
                  <a:srgbClr val="111827"/>
                </a:solidFill>
              </a:rPr>
              <a:t>用户流程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389120" y="2474976"/>
            <a:ext cx="3108960" cy="115824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050" b="0" i="0">
                <a:solidFill>
                  <a:srgbClr val="374151"/>
                </a:solidFill>
              </a:rPr>
              <a:t>每个页面 · 每条路径
成功态 / 错误态 · 路由清单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802880" y="1645920"/>
            <a:ext cx="3474720" cy="2072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7802880" y="1645920"/>
            <a:ext cx="170688" cy="2072640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8046720" y="1719072"/>
            <a:ext cx="3108960" cy="390144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300" b="1" i="0">
                <a:solidFill>
                  <a:srgbClr val="EA580C"/>
                </a:solidFill>
              </a:rPr>
              <a:t>TECH_STACK.md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046720" y="2084831"/>
            <a:ext cx="3108960" cy="341376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100" b="1" i="0">
                <a:solidFill>
                  <a:srgbClr val="111827"/>
                </a:solidFill>
              </a:rPr>
              <a:t>技术栈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46720" y="2474976"/>
            <a:ext cx="3108960" cy="115824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050" b="0" i="0">
                <a:solidFill>
                  <a:srgbClr val="374151"/>
                </a:solidFill>
              </a:rPr>
              <a:t>每个包锁定版本号
消除幻觉依赖 (React 18.2.0…)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87680" y="3901440"/>
            <a:ext cx="3474720" cy="2072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487680" y="3901440"/>
            <a:ext cx="170688" cy="2072640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731520" y="3974592"/>
            <a:ext cx="3108960" cy="390144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300" b="1" i="0">
                <a:solidFill>
                  <a:srgbClr val="EA580C"/>
                </a:solidFill>
              </a:rPr>
              <a:t>FRONTEND_GUIDELINES.md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31520" y="4340351"/>
            <a:ext cx="3108960" cy="341376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100" b="1" i="0">
                <a:solidFill>
                  <a:srgbClr val="111827"/>
                </a:solidFill>
              </a:rPr>
              <a:t>前端规范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31520" y="4730496"/>
            <a:ext cx="3108960" cy="115824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050" b="0" i="0">
                <a:solidFill>
                  <a:srgbClr val="374151"/>
                </a:solidFill>
              </a:rPr>
              <a:t>色板 · 间距 · 圆角 · 排版
断点 · 组件命名 · 视觉令牌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145280" y="3901440"/>
            <a:ext cx="3474720" cy="2072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1" name="Rectangle 30"/>
          <p:cNvSpPr/>
          <p:nvPr/>
        </p:nvSpPr>
        <p:spPr>
          <a:xfrm>
            <a:off x="4145280" y="3901440"/>
            <a:ext cx="170688" cy="2072640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4389120" y="3974592"/>
            <a:ext cx="3108960" cy="390144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300" b="1" i="0">
                <a:solidFill>
                  <a:srgbClr val="EA580C"/>
                </a:solidFill>
              </a:rPr>
              <a:t>BACKEND_STRUCTURE.md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389120" y="4340351"/>
            <a:ext cx="3108960" cy="341376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100" b="1" i="0">
                <a:solidFill>
                  <a:srgbClr val="111827"/>
                </a:solidFill>
              </a:rPr>
              <a:t>后端结构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389120" y="4730496"/>
            <a:ext cx="3108960" cy="115824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050" b="0" i="0">
                <a:solidFill>
                  <a:srgbClr val="374151"/>
                </a:solidFill>
              </a:rPr>
              <a:t>数据库模式 · 认证逻辑
API 合约 · 存储 · 边缘情况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802880" y="3901440"/>
            <a:ext cx="3474720" cy="2072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6" name="Rectangle 35"/>
          <p:cNvSpPr/>
          <p:nvPr/>
        </p:nvSpPr>
        <p:spPr>
          <a:xfrm>
            <a:off x="7802880" y="3901440"/>
            <a:ext cx="170688" cy="2072640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8046720" y="3974592"/>
            <a:ext cx="3108960" cy="390144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300" b="1" i="0">
                <a:solidFill>
                  <a:srgbClr val="EA580C"/>
                </a:solidFill>
              </a:rPr>
              <a:t>IMPLEMENTATION_PLAN.md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046720" y="4340351"/>
            <a:ext cx="3108960" cy="341376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100" b="1" i="0">
                <a:solidFill>
                  <a:srgbClr val="111827"/>
                </a:solidFill>
              </a:rPr>
              <a:t>实施计划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046720" y="4730496"/>
            <a:ext cx="3108960" cy="115824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050" b="0" i="0">
                <a:solidFill>
                  <a:srgbClr val="374151"/>
                </a:solidFill>
              </a:rPr>
              <a:t>逐步序列 1.1→1.2→…
步骤越多，AI 猜测越少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87680" y="6120383"/>
            <a:ext cx="11216640" cy="341376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100" b="0" i="1">
                <a:solidFill>
                  <a:srgbClr val="EA580C"/>
                </a:solidFill>
              </a:rPr>
              <a:t>"步骤越多，AI 猜测越少。AI 猜测越少，幻觉越少。"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1">
                <a:solidFill>
                  <a:srgbClr val="FFFFFF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Context Engineering · 2024-2025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23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PRD.md / APP_FLOW.md 的写法示例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"合同级"文档：AI 读了就知道"完成"长什么样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9600" y="1645920"/>
            <a:ext cx="5303519" cy="36575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400" b="1" i="0">
                <a:solidFill>
                  <a:srgbClr val="EA580C"/>
                </a:solidFill>
              </a:rPr>
              <a:t>PRD.md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09600" y="2072640"/>
            <a:ext cx="5303519" cy="4328159"/>
          </a:xfrm>
          <a:prstGeom prst="rect">
            <a:avLst/>
          </a:prstGeom>
          <a:solidFill>
            <a:srgbClr val="F9FAFB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92480" y="2194560"/>
            <a:ext cx="4937759" cy="4084319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# PRD — Study Timer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## In Scope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- 番茄钟 25/5 · 任务队列 · 每日统计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- 本地存储 (LocalStorage) · 无账号系统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## Out of Scope (v1)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- 云同步 · 团队协作 · 音效自定义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## Success Criteria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- 用户可 30 秒内完成第一个番茄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- 关掉浏览器再打开数据不丢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## User Stories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- 作为学生, 我想...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- 作为...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78880" y="1645920"/>
            <a:ext cx="5303519" cy="36575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400" b="1" i="0">
                <a:solidFill>
                  <a:srgbClr val="EA580C"/>
                </a:solidFill>
              </a:rPr>
              <a:t>APP_FLOW.md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78880" y="2072640"/>
            <a:ext cx="5303519" cy="4328159"/>
          </a:xfrm>
          <a:prstGeom prst="rect">
            <a:avLst/>
          </a:prstGeom>
          <a:solidFill>
            <a:srgbClr val="F9FAFB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461760" y="2194560"/>
            <a:ext cx="4937759" cy="4084319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# App Flow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## Screens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- /            Home  (进入按钮 · 今日统计)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- /timer       Timer (开始/暂停/放弃)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- /stats       Stats (7 日折线图)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## Flow: 开始一个番茄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1. Home → 点击 [开始] → /timer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2. /timer 倒计时 25:00 → 到 0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3. 弹提示 → 计数 +1 → 自动 /break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## Error States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- 用户拒绝通知权限 → 顶部黄条提示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- 中途关闭 → 记录为"放弃"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9600" y="6120383"/>
            <a:ext cx="10972800" cy="341376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100" b="0" i="1">
                <a:solidFill>
                  <a:srgbClr val="6B7280"/>
                </a:solidFill>
              </a:rPr>
              <a:t>防止 AI 猜测用户如何移动 —— 屏幕清单 + 路由 + 每一步决策点。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1">
                <a:solidFill>
                  <a:srgbClr val="FFFFFF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Context Engineering · 2024-2025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24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TECH_STACK.md / FRONTEND_GUIDELINES.md 的写法示例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把"版本号"和"视觉令牌"锁死——直接消除两大类幻觉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9600" y="1645920"/>
            <a:ext cx="5303519" cy="36575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400" b="1" i="0">
                <a:solidFill>
                  <a:srgbClr val="EA580C"/>
                </a:solidFill>
              </a:rPr>
              <a:t>TECH_STACK.md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09600" y="2072640"/>
            <a:ext cx="5303519" cy="4328159"/>
          </a:xfrm>
          <a:prstGeom prst="rect">
            <a:avLst/>
          </a:prstGeom>
          <a:solidFill>
            <a:srgbClr val="F9FAFB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92480" y="2194560"/>
            <a:ext cx="4937759" cy="4084319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# Tech Stack (LOCKED)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- Node       20.11.1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- Next.js    14.1.0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- React      18.2.0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- TypeScript 5.3.3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- Tailwind   3.4.1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- shadcn/ui  0.8.0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- Vitest     1.2.0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不允许引入 UI 库 (MUI / Antd) 或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状态管理库 (Redux / Zustand)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除非本文件更新过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78880" y="1645920"/>
            <a:ext cx="5303519" cy="36575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400" b="1" i="0">
                <a:solidFill>
                  <a:srgbClr val="EA580C"/>
                </a:solidFill>
              </a:rPr>
              <a:t>FRONTEND_GUIDELINES.md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78880" y="2072640"/>
            <a:ext cx="5303519" cy="4328159"/>
          </a:xfrm>
          <a:prstGeom prst="rect">
            <a:avLst/>
          </a:prstGeom>
          <a:solidFill>
            <a:srgbClr val="F9FAFB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461760" y="2194560"/>
            <a:ext cx="4937759" cy="4084319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# Design System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## Palette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primary  #1D4ED8   danger #DC2626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ink      #111827   dim    #6B7280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bg       #FFFFFF   panel  #F3F4F6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## Spacing scale (px)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4 · 8 · 12 · 16 · 24 · 32 · 48 · 64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## Radius / Shadow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radius-sm 4  · md 8  · lg 12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shadow-1  0 1 2  rgba(0,0,0,.06)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## Typography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Heading  Inter 600 · Body Inter 400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## Breakpoints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sm 640 · md 768 · lg 1024 · xl 1280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9600" y="6120383"/>
            <a:ext cx="10972800" cy="341376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100" b="0" i="1">
                <a:solidFill>
                  <a:srgbClr val="6B7280"/>
                </a:solidFill>
              </a:rPr>
              <a:t>每个视觉决策都要锁定。"看起来好看"不是描述，"backdrop-filter: blur(12px)"才是。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1">
                <a:solidFill>
                  <a:srgbClr val="FFFFFF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Context Engineering · 2024-2025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25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BACKEND_STRUCTURE.md / IMPLEMENTATION_PLAN.md 示例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把数据结构和执行顺序都固定下来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9600" y="1645920"/>
            <a:ext cx="5303519" cy="36575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400" b="1" i="0">
                <a:solidFill>
                  <a:srgbClr val="EA580C"/>
                </a:solidFill>
              </a:rPr>
              <a:t>BACKEND_STRUCTURE.md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09600" y="2072640"/>
            <a:ext cx="5303519" cy="4328159"/>
          </a:xfrm>
          <a:prstGeom prst="rect">
            <a:avLst/>
          </a:prstGeom>
          <a:solidFill>
            <a:srgbClr val="F9FAFB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92480" y="2194560"/>
            <a:ext cx="4937759" cy="4084319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# Schema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## table: pomodoro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  id         TEXT  PK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  started_at INT   NOT NULL   # unix ms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  duration   INT   DEFAULT 1500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  status     TEXT  CHECK IN ('done','abort')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  tag_id     TEXT  FK -&gt; tag.id NULLABLE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## table: tag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  id    TEXT PK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  name  TEXT UNIQUE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  color TEXT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## API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GET  /api/stats?range=7d  -&gt; DailyStat[]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POST /api/pomodoro       body: {duration,tag_id}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## Auth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无 (v1) · 未来 magic-link + JWT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78880" y="1645920"/>
            <a:ext cx="5303519" cy="36575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400" b="1" i="0">
                <a:solidFill>
                  <a:srgbClr val="EA580C"/>
                </a:solidFill>
              </a:rPr>
              <a:t>IMPLEMENTATION_PLAN.md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78880" y="2072640"/>
            <a:ext cx="5303519" cy="4328159"/>
          </a:xfrm>
          <a:prstGeom prst="rect">
            <a:avLst/>
          </a:prstGeom>
          <a:solidFill>
            <a:srgbClr val="F9FAFB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461760" y="2194560"/>
            <a:ext cx="4937759" cy="4084319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# Build Order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1.1 pnpm create next-app@14.1.0 study-timer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1.2 安装 tailwind / shadcn / vitest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1.3 建目录: app/ components/ lib/ tests/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2.1 按 FRONTEND_GUIDELINES 建 &lt;Button&gt;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2.2 建 &lt;TimerCircle&gt; 组件 (SVG)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2.3 建 &lt;TagPicker&gt;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3.1 按 BACKEND_STRUCTURE 建 SQLite schema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3.2 lib/db.ts CRUD + Vitest 单测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4.1 /timer 页拼装 · 状态机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4.2 /stats 页 · 折线图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5.1 集成 e2e · pnpm test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9600" y="6120383"/>
            <a:ext cx="10972800" cy="341376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100" b="0" i="1">
                <a:solidFill>
                  <a:srgbClr val="6B7280"/>
                </a:solidFill>
              </a:rPr>
              <a:t>IMPLEMENTATION_PLAN 让每次会话都能"从断点续跑"，AI 不用重新猜项目在哪个阶段。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1">
                <a:solidFill>
                  <a:srgbClr val="FFFFFF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Context Engineering · 2024-2025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会话持久层：CLAUDE.md · progress.txt · lessons.md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前六份是"图纸"，这三份是"操作台"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7680" y="1645920"/>
            <a:ext cx="3596640" cy="4389120"/>
          </a:xfrm>
          <a:prstGeom prst="rect">
            <a:avLst/>
          </a:prstGeom>
          <a:solidFill>
            <a:srgbClr val="FFFFFF"/>
          </a:solidFill>
          <a:ln w="15240"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87680" y="1645920"/>
            <a:ext cx="3596640" cy="877824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70560" y="1706880"/>
            <a:ext cx="3230880" cy="42671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500" b="1" i="0">
                <a:solidFill>
                  <a:srgbClr val="FFFFFF"/>
                </a:solidFill>
              </a:rPr>
              <a:t>CLAUDE.md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0560" y="2133599"/>
            <a:ext cx="3230880" cy="341376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050" b="0" i="0">
                <a:solidFill>
                  <a:srgbClr val="E5E7EB"/>
                </a:solidFill>
              </a:rPr>
              <a:t>≤60 行 · 每次自动读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2682240"/>
            <a:ext cx="3108960" cy="3169920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技术栈摘要 · 命名约定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设计令牌 · 组件模式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"允许"与"禁止"清单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指向 progress.txt / lessons.md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活文档：每次纠正就更新它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267199" y="1645920"/>
            <a:ext cx="3596640" cy="4389120"/>
          </a:xfrm>
          <a:prstGeom prst="rect">
            <a:avLst/>
          </a:prstGeom>
          <a:solidFill>
            <a:srgbClr val="FFFFFF"/>
          </a:solidFill>
          <a:ln w="15240"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4267199" y="1645920"/>
            <a:ext cx="3596640" cy="877824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450080" y="1706880"/>
            <a:ext cx="3230880" cy="42671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500" b="1" i="0">
                <a:solidFill>
                  <a:srgbClr val="FFFFFF"/>
                </a:solidFill>
              </a:rPr>
              <a:t>progress.txt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50080" y="2133599"/>
            <a:ext cx="3230880" cy="341376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050" b="0" i="0">
                <a:solidFill>
                  <a:srgbClr val="E5E7EB"/>
                </a:solidFill>
              </a:rPr>
              <a:t>会话桥梁 · 断点续跑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11040" y="2682240"/>
            <a:ext cx="3108960" cy="3169920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已完成 / 进行中 / 接下来 / 已知 Bug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每次功能完成后更新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新会话第一件事：读它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没有它 → 每次都从零上下文开始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有它 → AI 从断点精确继续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046720" y="1645920"/>
            <a:ext cx="3596640" cy="4389120"/>
          </a:xfrm>
          <a:prstGeom prst="rect">
            <a:avLst/>
          </a:prstGeom>
          <a:solidFill>
            <a:srgbClr val="FFFFFF"/>
          </a:solidFill>
          <a:ln w="15240"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8046720" y="1645920"/>
            <a:ext cx="3596640" cy="877824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8229600" y="1706880"/>
            <a:ext cx="3230880" cy="42671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500" b="1" i="0">
                <a:solidFill>
                  <a:srgbClr val="FFFFFF"/>
                </a:solidFill>
              </a:rPr>
              <a:t>lessons.md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0" y="2133599"/>
            <a:ext cx="3230880" cy="341376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050" b="0" i="0">
                <a:solidFill>
                  <a:srgbClr val="E5E7EB"/>
                </a:solidFill>
              </a:rPr>
              <a:t>可选但强推 · 失败模式库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90560" y="2682240"/>
            <a:ext cx="3108960" cy="3169920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每次纠正 AI 后记录一条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格式：现象 → 原因 → 防止规则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CLAUDE.md 里指向它，让 AI 每次读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这是把"好 CLAUDE.md"与"伟大 CLAUDE.md"分开的关键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≈ Reflection 模式的工程落地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1">
                <a:solidFill>
                  <a:srgbClr val="FFFFFF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Context Engineering · 2024-2025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27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§3.3  Interrogation 审问系统 —— 先想清楚再动手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Plan Mode + 95% 信心审问法：把"AI 幻觉"的源头堵在开工前</a:t>
            </a:r>
          </a:p>
        </p:txBody>
      </p:sp>
      <p:sp>
        <p:nvSpPr>
          <p:cNvPr id="10" name="Rectangle 9"/>
          <p:cNvSpPr/>
          <p:nvPr/>
        </p:nvSpPr>
        <p:spPr>
          <a:xfrm>
            <a:off x="609600" y="1645920"/>
            <a:ext cx="10972800" cy="2011679"/>
          </a:xfrm>
          <a:prstGeom prst="rect">
            <a:avLst/>
          </a:prstGeom>
          <a:solidFill>
            <a:srgbClr val="FFF7ED"/>
          </a:solidFill>
          <a:ln w="15240"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92480" y="1706880"/>
            <a:ext cx="10485119" cy="36575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200" b="1" i="0">
                <a:solidFill>
                  <a:srgbClr val="EA580C"/>
                </a:solidFill>
              </a:rPr>
              <a:t>Prompt A · 无尽审问 (进入 Plan Mode: Shift+Tab 两次)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92480" y="2133599"/>
            <a:ext cx="10607039" cy="1463039"/>
          </a:xfrm>
          <a:prstGeom prst="rect">
            <a:avLst/>
          </a:prstGeom>
          <a:solidFill>
            <a:srgbClr val="F9FAFB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975360" y="2255520"/>
            <a:ext cx="10241279" cy="1219200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在写任何代码之前，在 Planning 模式下无尽地审问我的想法。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不要假设任何问题。问问题直到没有假设剩下。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一次只问一个问题，根据我的回答继续追问。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直到你有 95% 的信心理解我的真实需求和目标，然后才给出方案。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09600" y="3779519"/>
            <a:ext cx="10972800" cy="1828800"/>
          </a:xfrm>
          <a:prstGeom prst="rect">
            <a:avLst/>
          </a:prstGeom>
          <a:solidFill>
            <a:srgbClr val="F9FAFB"/>
          </a:solidFill>
          <a:ln w="15240"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92480" y="3840479"/>
            <a:ext cx="10485119" cy="36575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200" b="1" i="0">
                <a:solidFill>
                  <a:srgbClr val="EA580C"/>
                </a:solidFill>
              </a:rPr>
              <a:t>Prompt B · 审问结束后生成规范文档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92480" y="4267199"/>
            <a:ext cx="10607039" cy="1280160"/>
          </a:xfrm>
          <a:prstGeom prst="rect">
            <a:avLst/>
          </a:prstGeom>
          <a:solidFill>
            <a:srgbClr val="F9FAFB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975360" y="4389120"/>
            <a:ext cx="10241279" cy="1036320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基于我们的审问，生成规范文档：PRD.md、APP_FLOW.md、TECH_STACK.md、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FRONTEND_GUIDELINES.md、BACKEND_STRUCTURE.md、IMPLEMENTATION_PLAN.md。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要具体且详尽，没有歧义。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9600" y="5791200"/>
            <a:ext cx="10972800" cy="42671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200" b="1" i="0">
                <a:solidFill>
                  <a:srgbClr val="EA580C"/>
                </a:solidFill>
              </a:rPr>
              <a:t>顺序：审问 → 文档 → 代码。永远不要跳过。AI 在你的清晰度结束时开始幻觉。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1">
                <a:solidFill>
                  <a:srgbClr val="FFFFFF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Context Engineering · 2024-2025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28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§1.4.1  Skill —— Agent 的程序性记忆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一个 Skill = 一份"这类任务的操作手册"，可跨项目复用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7680" y="1645920"/>
            <a:ext cx="5486400" cy="4389120"/>
          </a:xfrm>
          <a:prstGeom prst="rect">
            <a:avLst/>
          </a:prstGeom>
          <a:solidFill>
            <a:srgbClr val="F3F4F6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87680" y="1645920"/>
            <a:ext cx="5486400" cy="390144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33984" y="1645920"/>
            <a:ext cx="5193792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1" i="0">
                <a:solidFill>
                  <a:srgbClr val="FFFFFF"/>
                </a:solidFill>
              </a:rPr>
              <a:t>好用 Skill 的四类信息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0560" y="2133599"/>
            <a:ext cx="5120640" cy="3779519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1">
                <a:solidFill>
                  <a:srgbClr val="111827"/>
                </a:solidFill>
              </a:rPr>
              <a:t>■ 任务目标：这个 Skill 是干什么的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1">
                <a:solidFill>
                  <a:srgbClr val="111827"/>
                </a:solidFill>
              </a:rPr>
              <a:t>■ 触发条件：什么时候用，什么时候不该用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1">
                <a:solidFill>
                  <a:srgbClr val="111827"/>
                </a:solidFill>
              </a:rPr>
              <a:t>■ 执行步骤：推荐流程 · 检查顺序 · 分支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1">
                <a:solidFill>
                  <a:srgbClr val="111827"/>
                </a:solidFill>
              </a:rPr>
              <a:t>■ 约束与坑点：Gotchas，只有你知道的经验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Anthropic 内部 9 大类：API 参考 · 产品验证 · 数据分析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业务流程 · 代码脚手架 · 质量 Review · CI/CD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Runbook · 基建运维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17919" y="1645920"/>
            <a:ext cx="5486400" cy="36575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200" b="1" i="0">
                <a:solidFill>
                  <a:srgbClr val="EA580C"/>
                </a:solidFill>
              </a:rPr>
              <a:t>目录结构 (典型 Skill 是个"工作包"，不只 SKILL.md)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217919" y="2072640"/>
            <a:ext cx="5486400" cy="2804160"/>
          </a:xfrm>
          <a:prstGeom prst="rect">
            <a:avLst/>
          </a:prstGeom>
          <a:solidFill>
            <a:srgbClr val="F9FAFB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400800" y="2194560"/>
            <a:ext cx="5120640" cy="2560319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my-skill/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├── SKILL.md         ← 主说明: 何时用、怎么用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├── references/      ← 参考资料、模板、规范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├── scripts/         ← 可直接调用的脚本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├── examples/        ← 输入输出示例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└── assets/          ← 图、模板、辅助文件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17919" y="4572000"/>
            <a:ext cx="5486400" cy="36575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200" b="1" i="0">
                <a:solidFill>
                  <a:srgbClr val="EA580C"/>
                </a:solidFill>
              </a:rPr>
              <a:t>Skill 编写六条最佳实践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78880" y="4937759"/>
            <a:ext cx="5486400" cy="1341120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050" b="0">
                <a:solidFill>
                  <a:srgbClr val="111827"/>
                </a:solidFill>
              </a:rPr>
              <a:t>■ 别写废话（重点写 Gotchas）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050" b="0">
                <a:solidFill>
                  <a:srgbClr val="111827"/>
                </a:solidFill>
              </a:rPr>
              <a:t>■ 用文件夹做渐进式披露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050" b="0">
                <a:solidFill>
                  <a:srgbClr val="111827"/>
                </a:solidFill>
              </a:rPr>
              <a:t>■ 别绑死 Agent，留灵活性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050" b="0">
                <a:solidFill>
                  <a:srgbClr val="111827"/>
                </a:solidFill>
              </a:rPr>
              <a:t>■ 存脚本不重写 · 按需钩子 · 测量效果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5B21B6"/>
          </a:solidFill>
          <a:ln>
            <a:solidFill>
              <a:srgbClr val="5B21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开场 · 主线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5B21B6"/>
          </a:solidFill>
          <a:ln>
            <a:solidFill>
              <a:srgbClr val="5B21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今天要回答的三个问题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5B21B6"/>
          </a:solidFill>
          <a:ln>
            <a:solidFill>
              <a:srgbClr val="5B21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90 分钟 · 一条主线 · 三段演进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7680" y="1950720"/>
            <a:ext cx="3535679" cy="3901440"/>
          </a:xfrm>
          <a:prstGeom prst="rect">
            <a:avLst/>
          </a:prstGeom>
          <a:solidFill>
            <a:srgbClr val="F3F4F6"/>
          </a:solidFill>
          <a:ln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87680" y="1950720"/>
            <a:ext cx="3535679" cy="731519"/>
          </a:xfrm>
          <a:prstGeom prst="rect">
            <a:avLst/>
          </a:prstGeom>
          <a:solidFill>
            <a:srgbClr val="5B21B6"/>
          </a:solidFill>
          <a:ln>
            <a:solidFill>
              <a:srgbClr val="5B21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70560" y="2011680"/>
            <a:ext cx="975360" cy="60960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000" b="1" i="0">
                <a:solidFill>
                  <a:srgbClr val="FFFFFF"/>
                </a:solidFill>
              </a:rPr>
              <a:t>Q1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84960" y="2072640"/>
            <a:ext cx="2316480" cy="60960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300" b="1" i="0">
                <a:solidFill>
                  <a:srgbClr val="FFFFFF"/>
                </a:solidFill>
              </a:rPr>
              <a:t>Chat 与 Agent 差在哪？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2865120"/>
            <a:ext cx="3047999" cy="2865120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200" b="0">
                <a:solidFill>
                  <a:srgbClr val="111827"/>
                </a:solidFill>
              </a:rPr>
              <a:t>■ 单轮 vs 循环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200" b="0">
                <a:solidFill>
                  <a:srgbClr val="111827"/>
                </a:solidFill>
              </a:rPr>
              <a:t>■ 被动 vs 主动规划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200" b="0">
                <a:solidFill>
                  <a:srgbClr val="111827"/>
                </a:solidFill>
              </a:rPr>
              <a:t>■ 无工具 vs Shell/API/浏览器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200" b="0">
                <a:solidFill>
                  <a:srgbClr val="111827"/>
                </a:solidFill>
              </a:rPr>
              <a:t>■ 无状态 vs 持久记忆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206240" y="1950720"/>
            <a:ext cx="3535679" cy="3901440"/>
          </a:xfrm>
          <a:prstGeom prst="rect">
            <a:avLst/>
          </a:prstGeom>
          <a:solidFill>
            <a:srgbClr val="F3F4F6"/>
          </a:solidFill>
          <a:ln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4206240" y="1950720"/>
            <a:ext cx="3535679" cy="731519"/>
          </a:xfrm>
          <a:prstGeom prst="rect">
            <a:avLst/>
          </a:prstGeom>
          <a:solidFill>
            <a:srgbClr val="5B21B6"/>
          </a:solidFill>
          <a:ln>
            <a:solidFill>
              <a:srgbClr val="5B21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389119" y="2011680"/>
            <a:ext cx="975360" cy="60960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000" b="1" i="0">
                <a:solidFill>
                  <a:srgbClr val="FFFFFF"/>
                </a:solidFill>
              </a:rPr>
              <a:t>Q2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03519" y="2072640"/>
            <a:ext cx="2316480" cy="60960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300" b="1" i="0">
                <a:solidFill>
                  <a:srgbClr val="FFFFFF"/>
                </a:solidFill>
              </a:rPr>
              <a:t>一个 Agent 为什么能可靠干活？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50080" y="2865120"/>
            <a:ext cx="3047999" cy="2865120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200" b="0">
                <a:solidFill>
                  <a:srgbClr val="111827"/>
                </a:solidFill>
              </a:rPr>
              <a:t>■ ReAct + Agent Loop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200" b="0">
                <a:solidFill>
                  <a:srgbClr val="111827"/>
                </a:solidFill>
              </a:rPr>
              <a:t>■ ETCLOVG 七层框架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200" b="0">
                <a:solidFill>
                  <a:srgbClr val="111827"/>
                </a:solidFill>
              </a:rPr>
              <a:t>■ Skill / MCP / CLI 三支柱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200" b="0">
                <a:solidFill>
                  <a:srgbClr val="111827"/>
                </a:solidFill>
              </a:rPr>
              <a:t>■ 文档才是唯一真相来源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924799" y="1950720"/>
            <a:ext cx="3535679" cy="3901440"/>
          </a:xfrm>
          <a:prstGeom prst="rect">
            <a:avLst/>
          </a:prstGeom>
          <a:solidFill>
            <a:srgbClr val="F3F4F6"/>
          </a:solidFill>
          <a:ln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7924799" y="1950720"/>
            <a:ext cx="3535679" cy="731519"/>
          </a:xfrm>
          <a:prstGeom prst="rect">
            <a:avLst/>
          </a:prstGeom>
          <a:solidFill>
            <a:srgbClr val="5B21B6"/>
          </a:solidFill>
          <a:ln>
            <a:solidFill>
              <a:srgbClr val="5B21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8107680" y="2011680"/>
            <a:ext cx="975360" cy="60960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000" b="1" i="0">
                <a:solidFill>
                  <a:srgbClr val="FFFFFF"/>
                </a:solidFill>
              </a:rPr>
              <a:t>Q3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022080" y="2072640"/>
            <a:ext cx="2316480" cy="60960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300" b="1" i="0">
                <a:solidFill>
                  <a:srgbClr val="FFFFFF"/>
                </a:solidFill>
              </a:rPr>
              <a:t>我作为学生怎么用起来？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168640" y="2865120"/>
            <a:ext cx="3047999" cy="2865120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200" b="0">
                <a:solidFill>
                  <a:srgbClr val="111827"/>
                </a:solidFill>
              </a:rPr>
              <a:t>■ 六份规范文档 + CLAUDE.md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200" b="0">
                <a:solidFill>
                  <a:srgbClr val="111827"/>
                </a:solidFill>
              </a:rPr>
              <a:t>■ 95% 信心审问法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200" b="0">
                <a:solidFill>
                  <a:srgbClr val="111827"/>
                </a:solidFill>
              </a:rPr>
              <a:t>■ Git worktree 并行开发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200" b="0">
                <a:solidFill>
                  <a:srgbClr val="111827"/>
                </a:solidFill>
              </a:rPr>
              <a:t>■ Claude Code 五阶段方案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1">
                <a:solidFill>
                  <a:srgbClr val="FFFFFF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Harness Engineering · 2025-2026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29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Harness Engineering —— 让模型可靠地行动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"harness"=挽具：让一头有力气的野兽真正拉动马车</a:t>
            </a:r>
          </a:p>
        </p:txBody>
      </p:sp>
      <p:sp>
        <p:nvSpPr>
          <p:cNvPr id="10" name="Rectangle 9"/>
          <p:cNvSpPr/>
          <p:nvPr/>
        </p:nvSpPr>
        <p:spPr>
          <a:xfrm>
            <a:off x="609600" y="1645920"/>
            <a:ext cx="10972800" cy="1828800"/>
          </a:xfrm>
          <a:prstGeom prst="rect">
            <a:avLst/>
          </a:prstGeom>
          <a:solidFill>
            <a:srgbClr val="FEF2F2"/>
          </a:solidFill>
          <a:ln w="15240"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53439" y="1767839"/>
            <a:ext cx="10485119" cy="158496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500" b="1" i="1">
                <a:solidFill>
                  <a:srgbClr val="DC2626"/>
                </a:solidFill>
              </a:rPr>
              <a:t>"Prompt Engineering 是把模型叫醒。Context Engineering 是让模型看见正确的信息。Harness Engineering 是让模型在真实世界里可靠行动。"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9600" y="3657600"/>
            <a:ext cx="10972800" cy="2560320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300" b="0">
                <a:solidFill>
                  <a:srgbClr val="111827"/>
                </a:solidFill>
              </a:rPr>
              <a:t>■ 工具接口 (Tools API / MCP / Function Call)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300" b="0">
                <a:solidFill>
                  <a:srgbClr val="111827"/>
                </a:solidFill>
              </a:rPr>
              <a:t>■ 执行环境 (Shell · 容器 · 沙箱 · 权限)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300" b="0">
                <a:solidFill>
                  <a:srgbClr val="111827"/>
                </a:solidFill>
              </a:rPr>
              <a:t>■ 验证 (跑测试 · 静态检查 · Reviewer Agent)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300" b="0">
                <a:solidFill>
                  <a:srgbClr val="111827"/>
                </a:solidFill>
              </a:rPr>
              <a:t>■ 治理 (Rate limit · 预算 · 审计日志)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300" b="0">
                <a:solidFill>
                  <a:srgbClr val="111827"/>
                </a:solidFill>
              </a:rPr>
              <a:t>■ 可观测性 (每一步都能看、都能回放)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300" b="0">
                <a:solidFill>
                  <a:srgbClr val="111827"/>
                </a:solidFill>
              </a:rPr>
              <a:t>■ → 下一张：这一切被总结为 ETCLOVG 七层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1">
                <a:solidFill>
                  <a:srgbClr val="FFFFFF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Harness Engineering · 2025-2026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30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ETCLOVG 七层框架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生产级 Agent 系统的完整解剖图</a:t>
            </a:r>
          </a:p>
        </p:txBody>
      </p:sp>
      <p:sp>
        <p:nvSpPr>
          <p:cNvPr id="10" name="Rectangle 9"/>
          <p:cNvSpPr/>
          <p:nvPr/>
        </p:nvSpPr>
        <p:spPr>
          <a:xfrm>
            <a:off x="609600" y="1584960"/>
            <a:ext cx="10972800" cy="548640"/>
          </a:xfrm>
          <a:prstGeom prst="rect">
            <a:avLst/>
          </a:prstGeom>
          <a:solidFill>
            <a:srgbClr val="FEF2F2"/>
          </a:solidFill>
          <a:ln w="635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" name="Oval 10"/>
          <p:cNvSpPr/>
          <p:nvPr/>
        </p:nvSpPr>
        <p:spPr>
          <a:xfrm>
            <a:off x="731519" y="1658112"/>
            <a:ext cx="426719" cy="426719"/>
          </a:xfrm>
          <a:prstGeom prst="ellipse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31519" y="1658112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80160" y="1584960"/>
            <a:ext cx="1950720" cy="54864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300" b="1" i="0">
                <a:solidFill>
                  <a:srgbClr val="DC2626"/>
                </a:solidFill>
              </a:rPr>
              <a:t>Governance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91840" y="1584960"/>
            <a:ext cx="1706879" cy="54864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1" i="0">
                <a:solidFill>
                  <a:srgbClr val="111827"/>
                </a:solidFill>
              </a:rPr>
              <a:t>治理与安全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59680" y="1584960"/>
            <a:ext cx="6461760" cy="54864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100" b="0" i="0">
                <a:solidFill>
                  <a:srgbClr val="374151"/>
                </a:solidFill>
              </a:rPr>
              <a:t>权限、预算、审计、合规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09600" y="2194560"/>
            <a:ext cx="1097280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7" name="Oval 16"/>
          <p:cNvSpPr/>
          <p:nvPr/>
        </p:nvSpPr>
        <p:spPr>
          <a:xfrm>
            <a:off x="731519" y="2267712"/>
            <a:ext cx="426719" cy="426719"/>
          </a:xfrm>
          <a:prstGeom prst="ellipse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731519" y="2267712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V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80160" y="2194560"/>
            <a:ext cx="1950720" cy="54864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300" b="1" i="0">
                <a:solidFill>
                  <a:srgbClr val="DC2626"/>
                </a:solidFill>
              </a:rPr>
              <a:t>Verification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91840" y="2194560"/>
            <a:ext cx="1706879" cy="54864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1" i="0">
                <a:solidFill>
                  <a:srgbClr val="111827"/>
                </a:solidFill>
              </a:rPr>
              <a:t>验证评估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59680" y="2194560"/>
            <a:ext cx="6461760" cy="54864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100" b="0" i="0">
                <a:solidFill>
                  <a:srgbClr val="374151"/>
                </a:solidFill>
              </a:rPr>
              <a:t>跑测试、Reviewer、静态检查、目标达成判定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09600" y="2804160"/>
            <a:ext cx="10972800" cy="548640"/>
          </a:xfrm>
          <a:prstGeom prst="rect">
            <a:avLst/>
          </a:prstGeom>
          <a:solidFill>
            <a:srgbClr val="FEF2F2"/>
          </a:solidFill>
          <a:ln w="635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3" name="Oval 22"/>
          <p:cNvSpPr/>
          <p:nvPr/>
        </p:nvSpPr>
        <p:spPr>
          <a:xfrm>
            <a:off x="731519" y="2877312"/>
            <a:ext cx="426719" cy="426719"/>
          </a:xfrm>
          <a:prstGeom prst="ellipse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731519" y="2877312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O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80160" y="2804160"/>
            <a:ext cx="1950720" cy="54864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300" b="1" i="0">
                <a:solidFill>
                  <a:srgbClr val="DC2626"/>
                </a:solidFill>
              </a:rPr>
              <a:t>Observability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291840" y="2804160"/>
            <a:ext cx="1706879" cy="54864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1" i="0">
                <a:solidFill>
                  <a:srgbClr val="111827"/>
                </a:solidFill>
              </a:rPr>
              <a:t>可观测性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059680" y="2804160"/>
            <a:ext cx="6461760" cy="54864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100" b="0" i="0">
                <a:solidFill>
                  <a:srgbClr val="374151"/>
                </a:solidFill>
              </a:rPr>
              <a:t>轨迹回放、指标、trace、可复现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09600" y="3413759"/>
            <a:ext cx="1097280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9" name="Oval 28"/>
          <p:cNvSpPr/>
          <p:nvPr/>
        </p:nvSpPr>
        <p:spPr>
          <a:xfrm>
            <a:off x="731519" y="3486911"/>
            <a:ext cx="426719" cy="426719"/>
          </a:xfrm>
          <a:prstGeom prst="ellipse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731519" y="3486911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L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280160" y="3413759"/>
            <a:ext cx="1950720" cy="54864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300" b="1" i="0">
                <a:solidFill>
                  <a:srgbClr val="DC2626"/>
                </a:solidFill>
              </a:rPr>
              <a:t>Lifecycle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291840" y="3413759"/>
            <a:ext cx="1706879" cy="54864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1" i="0">
                <a:solidFill>
                  <a:srgbClr val="111827"/>
                </a:solidFill>
              </a:rPr>
              <a:t>生命周期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059680" y="3413759"/>
            <a:ext cx="6461760" cy="54864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100" b="0" i="0">
                <a:solidFill>
                  <a:srgbClr val="374151"/>
                </a:solidFill>
              </a:rPr>
              <a:t>任务编排、状态机、多 Agent 协同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09600" y="4023359"/>
            <a:ext cx="10972800" cy="548640"/>
          </a:xfrm>
          <a:prstGeom prst="rect">
            <a:avLst/>
          </a:prstGeom>
          <a:solidFill>
            <a:srgbClr val="FEF2F2"/>
          </a:solidFill>
          <a:ln w="635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5" name="Oval 34"/>
          <p:cNvSpPr/>
          <p:nvPr/>
        </p:nvSpPr>
        <p:spPr>
          <a:xfrm>
            <a:off x="731519" y="4096511"/>
            <a:ext cx="426719" cy="426719"/>
          </a:xfrm>
          <a:prstGeom prst="ellipse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731519" y="4096511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C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280160" y="4023359"/>
            <a:ext cx="1950720" cy="54864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300" b="1" i="0">
                <a:solidFill>
                  <a:srgbClr val="DC2626"/>
                </a:solidFill>
              </a:rPr>
              <a:t>Context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291840" y="4023359"/>
            <a:ext cx="1706879" cy="54864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1" i="0">
                <a:solidFill>
                  <a:srgbClr val="111827"/>
                </a:solidFill>
              </a:rPr>
              <a:t>上下文记忆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059680" y="4023359"/>
            <a:ext cx="6461760" cy="54864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100" b="0" i="0">
                <a:solidFill>
                  <a:srgbClr val="374151"/>
                </a:solidFill>
              </a:rPr>
              <a:t>窗口管理、RAG、progress/lessons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09600" y="4632960"/>
            <a:ext cx="1097280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41" name="Oval 40"/>
          <p:cNvSpPr/>
          <p:nvPr/>
        </p:nvSpPr>
        <p:spPr>
          <a:xfrm>
            <a:off x="731519" y="4706112"/>
            <a:ext cx="426719" cy="426719"/>
          </a:xfrm>
          <a:prstGeom prst="ellipse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731519" y="4706112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280160" y="4632960"/>
            <a:ext cx="1950720" cy="54864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300" b="1" i="0">
                <a:solidFill>
                  <a:srgbClr val="DC2626"/>
                </a:solidFill>
              </a:rPr>
              <a:t>Tooling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291840" y="4632960"/>
            <a:ext cx="1706879" cy="54864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1" i="0">
                <a:solidFill>
                  <a:srgbClr val="111827"/>
                </a:solidFill>
              </a:rPr>
              <a:t>工具接口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059680" y="4632960"/>
            <a:ext cx="6461760" cy="54864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100" b="0" i="0">
                <a:solidFill>
                  <a:srgbClr val="374151"/>
                </a:solidFill>
              </a:rPr>
              <a:t>Function/MCP/CodeAct、CLI 生态</a:t>
            </a:r>
          </a:p>
        </p:txBody>
      </p:sp>
      <p:sp>
        <p:nvSpPr>
          <p:cNvPr id="46" name="Rectangle 45"/>
          <p:cNvSpPr/>
          <p:nvPr/>
        </p:nvSpPr>
        <p:spPr>
          <a:xfrm>
            <a:off x="609600" y="5242559"/>
            <a:ext cx="10972800" cy="548640"/>
          </a:xfrm>
          <a:prstGeom prst="rect">
            <a:avLst/>
          </a:prstGeom>
          <a:solidFill>
            <a:srgbClr val="FEF2F2"/>
          </a:solidFill>
          <a:ln w="635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47" name="Oval 46"/>
          <p:cNvSpPr/>
          <p:nvPr/>
        </p:nvSpPr>
        <p:spPr>
          <a:xfrm>
            <a:off x="731519" y="5315711"/>
            <a:ext cx="426719" cy="426719"/>
          </a:xfrm>
          <a:prstGeom prst="ellipse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731519" y="5315711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E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280160" y="5242559"/>
            <a:ext cx="1950720" cy="54864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300" b="1" i="0">
                <a:solidFill>
                  <a:srgbClr val="DC2626"/>
                </a:solidFill>
              </a:rPr>
              <a:t>Execution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3291840" y="5242559"/>
            <a:ext cx="1706879" cy="54864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1" i="0">
                <a:solidFill>
                  <a:srgbClr val="111827"/>
                </a:solidFill>
              </a:rPr>
              <a:t>执行环境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059680" y="5242559"/>
            <a:ext cx="6461760" cy="54864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100" b="0" i="0">
                <a:solidFill>
                  <a:srgbClr val="374151"/>
                </a:solidFill>
              </a:rPr>
              <a:t>Shell、容器、沙箱、真实文件系统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09600" y="6035040"/>
            <a:ext cx="10972800" cy="36575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000" b="0" i="1">
                <a:solidFill>
                  <a:srgbClr val="6B7280"/>
                </a:solidFill>
              </a:rPr>
              <a:t>由下往上：Execution → Tooling → Context → Lifecycle → Observability → Verification → Governance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1">
                <a:solidFill>
                  <a:srgbClr val="FFFFFF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Harness Engineering · 2025-2026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31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核心洞察：只改 harness，不改模型，也能 10× 提升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这是"Harness Engineering"这个词能成立的原因</a:t>
            </a:r>
          </a:p>
        </p:txBody>
      </p:sp>
      <p:sp>
        <p:nvSpPr>
          <p:cNvPr id="10" name="Rectangle 9"/>
          <p:cNvSpPr/>
          <p:nvPr/>
        </p:nvSpPr>
        <p:spPr>
          <a:xfrm>
            <a:off x="609600" y="1706879"/>
            <a:ext cx="10972800" cy="1706879"/>
          </a:xfrm>
          <a:prstGeom prst="rect">
            <a:avLst/>
          </a:prstGeom>
          <a:solidFill>
            <a:srgbClr val="FEF2F2"/>
          </a:solidFill>
          <a:ln w="15240"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09600" y="1828800"/>
            <a:ext cx="10972800" cy="73151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3600" b="1" i="0">
                <a:solidFill>
                  <a:srgbClr val="DC2626"/>
                </a:solidFill>
              </a:rPr>
              <a:t>52.8%   →   66.5%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9600" y="2621279"/>
            <a:ext cx="1097280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200" b="0" i="0">
                <a:solidFill>
                  <a:srgbClr val="111827"/>
                </a:solidFill>
              </a:rPr>
              <a:t>固定模型 · 重构 system prompt · 加入自验证 hooks · Terminal-Bench 2.0 上的绝对提升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09600" y="3657600"/>
            <a:ext cx="5303519" cy="2560320"/>
          </a:xfrm>
          <a:prstGeom prst="rect">
            <a:avLst/>
          </a:prstGeom>
          <a:solidFill>
            <a:srgbClr val="F3F4F6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09600" y="3657600"/>
            <a:ext cx="5303519" cy="390144"/>
          </a:xfrm>
          <a:prstGeom prst="rect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55904" y="3657600"/>
            <a:ext cx="5010911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1" i="0">
                <a:solidFill>
                  <a:srgbClr val="FFFFFF"/>
                </a:solidFill>
              </a:rPr>
              <a:t>论文另一组数据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92480" y="4145280"/>
            <a:ext cx="4937759" cy="1950720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只改编辑工具格式（不动模型本体）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编码 benchmark 上最高带来 10× 提升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→ 工程外壳决定上限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→ 换更强的模型很贵，改 harness 几乎零成本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278880" y="3657600"/>
            <a:ext cx="5303519" cy="2560320"/>
          </a:xfrm>
          <a:prstGeom prst="rect">
            <a:avLst/>
          </a:prstGeom>
          <a:solidFill>
            <a:srgbClr val="F3F4F6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6278880" y="3657600"/>
            <a:ext cx="5303519" cy="390144"/>
          </a:xfrm>
          <a:prstGeom prst="rect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425184" y="3657600"/>
            <a:ext cx="5010911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1" i="0">
                <a:solidFill>
                  <a:srgbClr val="FFFFFF"/>
                </a:solidFill>
              </a:rPr>
              <a:t>对个人的启发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61760" y="4145280"/>
            <a:ext cx="4937759" cy="1950720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与其等 GPT-6，不如把你的 6 份文档写好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与其换工具，不如把 CLAUDE.md 精修到 60 行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模型每天都在更新，harness 的红利先吃到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"工程外壳"就是你和别人的差距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1">
                <a:solidFill>
                  <a:srgbClr val="FFFFFF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Harness Engineering · 2025-2026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32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§1.4.2  MCP —— AI 世界的 USB-C 接口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Model Context Protocol，Anthropic 提出的开放协议</a:t>
            </a:r>
          </a:p>
        </p:txBody>
      </p:sp>
      <p:sp>
        <p:nvSpPr>
          <p:cNvPr id="10" name="Rectangle 9"/>
          <p:cNvSpPr/>
          <p:nvPr/>
        </p:nvSpPr>
        <p:spPr>
          <a:xfrm>
            <a:off x="609600" y="1706879"/>
            <a:ext cx="10972800" cy="1828800"/>
          </a:xfrm>
          <a:prstGeom prst="rect">
            <a:avLst/>
          </a:prstGeom>
          <a:solidFill>
            <a:srgbClr val="FEF2F2"/>
          </a:solidFill>
          <a:ln w="15240"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53439" y="1828800"/>
            <a:ext cx="10485119" cy="36575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200" b="1" i="0">
                <a:solidFill>
                  <a:srgbClr val="DC2626"/>
                </a:solidFill>
              </a:rPr>
              <a:t>MCP 可以理解成什么？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3439" y="2255520"/>
            <a:ext cx="10485119" cy="121920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300" b="0" i="0">
                <a:solidFill>
                  <a:srgbClr val="111827"/>
                </a:solidFill>
              </a:rPr>
              <a:t>可以把它理解成 AI 世界的 USB-C 接口。不同工具只要都遵守 MCP 这套协议，Agent 就能用统一方式去发现它、读取它的说明、调用它的能力，而不用为每个工具都单独写一套对接逻辑。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9600" y="3718560"/>
            <a:ext cx="10972800" cy="2560320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200" b="0">
                <a:solidFill>
                  <a:srgbClr val="111827"/>
                </a:solidFill>
              </a:rPr>
              <a:t>■ MCP Server 做三件事：把能力描述清楚 · 把输入输出标准化 · 把底层系统封装起来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200" b="0">
                <a:solidFill>
                  <a:srgbClr val="111827"/>
                </a:solidFill>
              </a:rPr>
              <a:t>■ 典型链路：Agent Client → MCP Client → (标准协议) → MCP Server → 你的真实能力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200" b="0">
                <a:solidFill>
                  <a:srgbClr val="111827"/>
                </a:solidFill>
              </a:rPr>
              <a:t>■ Manus 直言 "Actually, Manus doesn't use MCP" —— 走 CodeAct 路线 (让 Agent 生成可执行代码)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200" b="0">
                <a:solidFill>
                  <a:srgbClr val="111827"/>
                </a:solidFill>
              </a:rPr>
              <a:t>■ 2025-11 Anthropic 进一步提出：把 MCP Server 作为 Code API 提供，Agent 按需加载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200" b="0">
                <a:solidFill>
                  <a:srgbClr val="111827"/>
                </a:solidFill>
              </a:rPr>
              <a:t>■ 一句话：Skill 解决"怎么做" · MCP 解决"怎么接" · CLI 解决"在哪执行"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1">
                <a:solidFill>
                  <a:srgbClr val="FFFFFF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Harness Engineering · 2025-2026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33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MCP 三要素：Tools / Resources / Prompts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一个 MCP Server 通常同时暴露这三类能力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7680" y="1645920"/>
            <a:ext cx="3596640" cy="3108959"/>
          </a:xfrm>
          <a:prstGeom prst="rect">
            <a:avLst/>
          </a:prstGeom>
          <a:solidFill>
            <a:srgbClr val="FFFFFF"/>
          </a:solidFill>
          <a:ln w="15240"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87680" y="1645920"/>
            <a:ext cx="3596640" cy="670560"/>
          </a:xfrm>
          <a:prstGeom prst="rect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70560" y="1670304"/>
            <a:ext cx="3230880" cy="36575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500" b="1" i="0">
                <a:solidFill>
                  <a:srgbClr val="FFFFFF"/>
                </a:solidFill>
              </a:rPr>
              <a:t>Tools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0560" y="2011680"/>
            <a:ext cx="3230880" cy="292607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100" b="0" i="0">
                <a:solidFill>
                  <a:srgbClr val="E5E7EB"/>
                </a:solidFill>
              </a:rPr>
              <a:t>可调用动作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2438400"/>
            <a:ext cx="3108960" cy="2194559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· search_docs(q)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· create_issue(title, body)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· send_message(chat, text)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· read_db(sql)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267199" y="1645920"/>
            <a:ext cx="3596640" cy="3108959"/>
          </a:xfrm>
          <a:prstGeom prst="rect">
            <a:avLst/>
          </a:prstGeom>
          <a:solidFill>
            <a:srgbClr val="FFFFFF"/>
          </a:solidFill>
          <a:ln w="15240"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4267199" y="1645920"/>
            <a:ext cx="3596640" cy="670560"/>
          </a:xfrm>
          <a:prstGeom prst="rect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450080" y="1670304"/>
            <a:ext cx="3230880" cy="36575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500" b="1" i="0">
                <a:solidFill>
                  <a:srgbClr val="FFFFFF"/>
                </a:solidFill>
              </a:rPr>
              <a:t>Resources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50080" y="2011680"/>
            <a:ext cx="3230880" cy="292607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100" b="0" i="0">
                <a:solidFill>
                  <a:srgbClr val="E5E7EB"/>
                </a:solidFill>
              </a:rPr>
              <a:t>可读取资源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11040" y="2438400"/>
            <a:ext cx="3108960" cy="2194559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· 某个本地文件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· 某张数据表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· 某份共享文档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· 某段项目上下文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046720" y="1645920"/>
            <a:ext cx="3596640" cy="3108959"/>
          </a:xfrm>
          <a:prstGeom prst="rect">
            <a:avLst/>
          </a:prstGeom>
          <a:solidFill>
            <a:srgbClr val="FFFFFF"/>
          </a:solidFill>
          <a:ln w="15240"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8046720" y="1645920"/>
            <a:ext cx="3596640" cy="670560"/>
          </a:xfrm>
          <a:prstGeom prst="rect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8229600" y="1670304"/>
            <a:ext cx="3230880" cy="36575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500" b="1" i="0">
                <a:solidFill>
                  <a:srgbClr val="FFFFFF"/>
                </a:solidFill>
              </a:rPr>
              <a:t>Prompts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0" y="2011680"/>
            <a:ext cx="3230880" cy="292607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100" b="0" i="0">
                <a:solidFill>
                  <a:srgbClr val="E5E7EB"/>
                </a:solidFill>
              </a:rPr>
              <a:t>可复用提示模板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90560" y="2438400"/>
            <a:ext cx="3108960" cy="2194559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· 标准分析提示词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· 标准 code review 提示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· 会议纪要工作流入口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· RCA (根因分析) 模板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87680" y="4937759"/>
            <a:ext cx="11216640" cy="1280160"/>
          </a:xfrm>
          <a:prstGeom prst="rect">
            <a:avLst/>
          </a:prstGeom>
          <a:solidFill>
            <a:srgbClr val="F3F4F6"/>
          </a:solidFill>
          <a:ln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670560" y="4998719"/>
            <a:ext cx="975360" cy="36575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200" b="1" i="0">
                <a:solidFill>
                  <a:srgbClr val="DC2626"/>
                </a:solidFill>
              </a:rPr>
              <a:t>架构：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463039" y="4998719"/>
            <a:ext cx="10119360" cy="36575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100" b="0" i="0">
                <a:solidFill>
                  <a:srgbClr val="111827"/>
                </a:solidFill>
              </a:rPr>
              <a:t>Agent Client  →  MCP Client  →  ⟨标准协议⟩  →  MCP Server  →  { 文件 · 数据库 · 飞书/微信/GitHub API · 搜索 · 业务系统 }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70560" y="5486400"/>
            <a:ext cx="10911839" cy="60960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100" b="0" i="1">
                <a:solidFill>
                  <a:srgbClr val="374151"/>
                </a:solidFill>
              </a:rPr>
              <a:t>好处：Agent 不需要为每个系统重新学一次"接线方式"——一套协议，随插随用。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1">
                <a:solidFill>
                  <a:srgbClr val="FFFFFF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Harness Engineering · 2025-2026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34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实例：Zotero MCP —— 让 Agent 直接操作你的文献库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对 Agent 来说，Zotero 不再是"本地软件"，而是一组标准工具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487680" y="1645920"/>
          <a:ext cx="11216639" cy="3352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4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60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0560"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Tool</a:t>
                      </a:r>
                    </a:p>
                  </a:txBody>
                  <a:tcPr marL="60000" marR="60000" marT="30000" marB="30000"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功能</a:t>
                      </a:r>
                    </a:p>
                  </a:txBody>
                  <a:tcPr marL="60000" marR="60000" marT="30000" marB="30000"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典型自然语言指令</a:t>
                      </a:r>
                    </a:p>
                  </a:txBody>
                  <a:tcPr marL="60000" marR="60000" marT="30000" marB="30000">
                    <a:solidFill>
                      <a:srgbClr val="DC26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search_items(query)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按标题/作者/关键词搜索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"把 Zotero 里 diffusion policy 相关的论文按年份列出来"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get_item_metadata(id)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读取某篇论文的元数据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"这篇文章发在什么期刊？作者是谁？年份？摘要？"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list_collections()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查看文献库分类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"我 Zotero 里有哪些专题文件夹？"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get_collection_items(id)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读取某专题内所有论文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"读取这个 collection 里的所有论文摘要，帮我整理研究脉络"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87680" y="5852159"/>
            <a:ext cx="11216640" cy="42671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100" b="0" i="1">
                <a:solidFill>
                  <a:srgbClr val="6B7280"/>
                </a:solidFill>
              </a:rPr>
              <a:t>底层可能是 Zotero 本地 API / 插件 / 同步数据库，但对 Agent 来说：一组标准 MCP 工具。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1">
                <a:solidFill>
                  <a:srgbClr val="FFFFFF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Harness Engineering · 2025-2026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35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三种工具调用形态：Function Call · MCP · CodeAct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不是替代关系，各有适用场景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487680" y="1645920"/>
          <a:ext cx="11216639" cy="3413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0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69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69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260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3439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形态</a:t>
                      </a:r>
                    </a:p>
                  </a:txBody>
                  <a:tcPr marL="60000" marR="60000" marT="30000" marB="30000"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谁执行动作</a:t>
                      </a:r>
                    </a:p>
                  </a:txBody>
                  <a:tcPr marL="60000" marR="60000" marT="30000" marB="30000"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优点</a:t>
                      </a:r>
                    </a:p>
                  </a:txBody>
                  <a:tcPr marL="60000" marR="60000" marT="30000" marB="30000"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代价 / 局限</a:t>
                      </a:r>
                    </a:p>
                  </a:txBody>
                  <a:tcPr marL="60000" marR="60000" marT="30000" marB="30000">
                    <a:solidFill>
                      <a:srgbClr val="DC26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3439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Function Call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LLM 输出 JSON，宿主执行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简单、可控、行为可枚举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组合能力弱，一次一个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3439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MCP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独立 MCP Server 执行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标准化、可插拔、跨客户端复用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需要额外部署一层 Server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3439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CodeAct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Agent 直接生成 Python 代码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组合能力强、能一次完成复杂动作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沙箱要求高，验证/回滚复杂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87680" y="560832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100" b="0" i="1">
                <a:solidFill>
                  <a:srgbClr val="6B7280"/>
                </a:solidFill>
              </a:rPr>
              <a:t>Manus 的选择是 CodeAct；Claude Desktop / Cursor 走 MCP；OpenAI Tool Use 是典型 Function Call。三种形态在真实系统里往往并存。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1">
                <a:solidFill>
                  <a:srgbClr val="FFFFFF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Harness Engineering · 2025-2026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36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§1.4.3  CLI —— Agent 真正干活的主战场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"Agent 一旦进入 CLI，就不再只是会聊天"</a:t>
            </a:r>
          </a:p>
        </p:txBody>
      </p:sp>
      <p:sp>
        <p:nvSpPr>
          <p:cNvPr id="10" name="Rectangle 9"/>
          <p:cNvSpPr/>
          <p:nvPr/>
        </p:nvSpPr>
        <p:spPr>
          <a:xfrm>
            <a:off x="609600" y="1645920"/>
            <a:ext cx="5303519" cy="4511040"/>
          </a:xfrm>
          <a:prstGeom prst="rect">
            <a:avLst/>
          </a:prstGeom>
          <a:solidFill>
            <a:srgbClr val="F3F4F6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09600" y="1645920"/>
            <a:ext cx="5303519" cy="390144"/>
          </a:xfrm>
          <a:prstGeom prst="rect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55904" y="1645920"/>
            <a:ext cx="5010911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1" i="0">
                <a:solidFill>
                  <a:srgbClr val="FFFFFF"/>
                </a:solidFill>
              </a:rPr>
              <a:t>CLI 三个关键价值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2480" y="2133599"/>
            <a:ext cx="4937759" cy="3901440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1">
                <a:solidFill>
                  <a:srgbClr val="111827"/>
                </a:solidFill>
              </a:rPr>
              <a:t>■ 统一执行入口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文件操作 · Shell · 测试 · 构建 · Git · Python 全串起来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1">
                <a:solidFill>
                  <a:srgbClr val="111827"/>
                </a:solidFill>
              </a:rPr>
              <a:t>■ 更接近真实生产环境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依赖冲突、路径错、环境变量、权限——只有进终端才暴露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1">
                <a:solidFill>
                  <a:srgbClr val="111827"/>
                </a:solidFill>
              </a:rPr>
              <a:t>■ 天然适配 Agent Loop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读状态 → 执行 → 观察 → 继续，与终端工作方式高度一致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78880" y="1645920"/>
            <a:ext cx="5303519" cy="4511040"/>
          </a:xfrm>
          <a:prstGeom prst="rect">
            <a:avLst/>
          </a:prstGeom>
          <a:solidFill>
            <a:srgbClr val="F3F4F6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6278880" y="1645920"/>
            <a:ext cx="5303519" cy="390144"/>
          </a:xfrm>
          <a:prstGeom prst="rect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425184" y="1645920"/>
            <a:ext cx="5010911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1" i="0">
                <a:solidFill>
                  <a:srgbClr val="FFFFFF"/>
                </a:solidFill>
              </a:rPr>
              <a:t>"聊天框"下的秘密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61760" y="2133599"/>
            <a:ext cx="4937759" cy="3901440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很多 Agent 表面是聊天框，底层其实是 CLI + 工具链 + 上下文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没有 CLI，Agent 停留在"给建议"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有 CLI，Agent 才能"替你动手"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1">
                <a:solidFill>
                  <a:srgbClr val="111827"/>
                </a:solidFill>
              </a:rPr>
              <a:t>■ 这也是 Claude Code / Codex 拉开与普通 Chat 差距的地方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"我回答你怎么做" → "我直接在终端里帮你做"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1">
                <a:solidFill>
                  <a:srgbClr val="FFFFFF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Harness Engineering · 2025-2026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37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CLI 生态盘点 —— 把不同世界都接到终端里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每一个 CLI = Agent 手里多一条真实动作路径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487680" y="1645920"/>
          <a:ext cx="11216639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0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69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20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0560"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CLI</a:t>
                      </a:r>
                    </a:p>
                  </a:txBody>
                  <a:tcPr marL="60000" marR="60000" marT="30000" marB="30000"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连接对象</a:t>
                      </a:r>
                    </a:p>
                  </a:txBody>
                  <a:tcPr marL="60000" marR="60000" marT="30000" marB="30000"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适合让 Agent 干什么</a:t>
                      </a:r>
                    </a:p>
                  </a:txBody>
                  <a:tcPr marL="60000" marR="60000" marT="30000" marB="30000">
                    <a:solidFill>
                      <a:srgbClr val="DC26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git / gh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代码仓库 · Issue · PR · Review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提交 / 分支 / 提 PR / 分析 diff / 触发 review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wx-cli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微信生态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消息收发 · 自动回复 · 通知推送 · 群变成 Agent 入口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feishu-cli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飞书办公套件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文档 · 消息 · 机器人 · 多维表格 · 审批流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docker / vercel / cloudflare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部署 · 容器 · 云函数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部署 · 扩缩容 · 日志检索 · 回滚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pytest / uv / pnpm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本地构建 &amp; 测试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跑测试 · 依赖管理 · 打包 · 出报告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87680" y="5913119"/>
            <a:ext cx="11216640" cy="36575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100" b="0" i="1">
                <a:solidFill>
                  <a:srgbClr val="DC2626"/>
                </a:solidFill>
              </a:rPr>
              <a:t>规律：谁把自己的世界"CLI 化"，谁就先被 Agent 接管。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1">
                <a:solidFill>
                  <a:srgbClr val="FFFFFF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Harness Engineering · 2025-2026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38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Skill · MCP · CLI —— 三支柱的关系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"怎么做" / "能调谁" / "在哪执行"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7680" y="1889759"/>
            <a:ext cx="3596640" cy="4023359"/>
          </a:xfrm>
          <a:prstGeom prst="rect">
            <a:avLst/>
          </a:prstGeom>
          <a:solidFill>
            <a:srgbClr val="FFFFFF"/>
          </a:solidFill>
          <a:ln w="19050"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" name="Oval 10"/>
          <p:cNvSpPr/>
          <p:nvPr/>
        </p:nvSpPr>
        <p:spPr>
          <a:xfrm>
            <a:off x="1676400" y="1463040"/>
            <a:ext cx="1219200" cy="853439"/>
          </a:xfrm>
          <a:prstGeom prst="ellipse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676400" y="1463040"/>
            <a:ext cx="1219200" cy="85343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Skill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7680" y="2560320"/>
            <a:ext cx="3596640" cy="48768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700" b="1" i="0">
                <a:solidFill>
                  <a:srgbClr val="EA580C"/>
                </a:solidFill>
              </a:rPr>
              <a:t>怎么做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2480" y="3291840"/>
            <a:ext cx="3108960" cy="2438399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50" b="0">
                <a:solidFill>
                  <a:srgbClr val="111827"/>
                </a:solidFill>
              </a:rPr>
              <a:t>■ 程序性记忆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50" b="0">
                <a:solidFill>
                  <a:srgbClr val="111827"/>
                </a:solidFill>
              </a:rPr>
              <a:t>■ 任务操作手册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50" b="0">
                <a:solidFill>
                  <a:srgbClr val="111827"/>
                </a:solidFill>
              </a:rPr>
              <a:t>■ 触发条件 + 步骤 + 坑点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50" b="0">
                <a:solidFill>
                  <a:srgbClr val="111827"/>
                </a:solidFill>
              </a:rPr>
              <a:t>■ 跨项目复用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267199" y="1889759"/>
            <a:ext cx="3596640" cy="4023359"/>
          </a:xfrm>
          <a:prstGeom prst="rect">
            <a:avLst/>
          </a:prstGeom>
          <a:solidFill>
            <a:srgbClr val="FFFFFF"/>
          </a:solidFill>
          <a:ln w="19050"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6" name="Oval 15"/>
          <p:cNvSpPr/>
          <p:nvPr/>
        </p:nvSpPr>
        <p:spPr>
          <a:xfrm>
            <a:off x="5455919" y="1463040"/>
            <a:ext cx="1219200" cy="853439"/>
          </a:xfrm>
          <a:prstGeom prst="ellipse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5455919" y="1463040"/>
            <a:ext cx="1219200" cy="85343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MCP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67199" y="2560320"/>
            <a:ext cx="3596640" cy="48768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700" b="1" i="0">
                <a:solidFill>
                  <a:srgbClr val="DC2626"/>
                </a:solidFill>
              </a:rPr>
              <a:t>能调谁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0" y="3291840"/>
            <a:ext cx="3108960" cy="2438399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50" b="0">
                <a:solidFill>
                  <a:srgbClr val="111827"/>
                </a:solidFill>
              </a:rPr>
              <a:t>■ 通用工具协议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50" b="0">
                <a:solidFill>
                  <a:srgbClr val="111827"/>
                </a:solidFill>
              </a:rPr>
              <a:t>■ Tools / Resources / Prompts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50" b="0">
                <a:solidFill>
                  <a:srgbClr val="111827"/>
                </a:solidFill>
              </a:rPr>
              <a:t>■ 把外部世界"USB-C 化"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50" b="0">
                <a:solidFill>
                  <a:srgbClr val="111827"/>
                </a:solidFill>
              </a:rPr>
              <a:t>■ 一套协议，随插随用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046720" y="1889759"/>
            <a:ext cx="3596640" cy="4023359"/>
          </a:xfrm>
          <a:prstGeom prst="rect">
            <a:avLst/>
          </a:prstGeom>
          <a:solidFill>
            <a:srgbClr val="FFFFFF"/>
          </a:solidFill>
          <a:ln w="19050">
            <a:solidFill>
              <a:srgbClr val="2563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1" name="Oval 20"/>
          <p:cNvSpPr/>
          <p:nvPr/>
        </p:nvSpPr>
        <p:spPr>
          <a:xfrm>
            <a:off x="9235440" y="1463040"/>
            <a:ext cx="1219200" cy="853439"/>
          </a:xfrm>
          <a:prstGeom prst="ellipse">
            <a:avLst/>
          </a:prstGeom>
          <a:solidFill>
            <a:srgbClr val="2563EB"/>
          </a:solidFill>
          <a:ln>
            <a:solidFill>
              <a:srgbClr val="2563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9235440" y="1463040"/>
            <a:ext cx="1219200" cy="85343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CLI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046720" y="2560320"/>
            <a:ext cx="3596640" cy="48768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700" b="1" i="0">
                <a:solidFill>
                  <a:srgbClr val="2563EB"/>
                </a:solidFill>
              </a:rPr>
              <a:t>在哪执行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351520" y="3291840"/>
            <a:ext cx="3108960" cy="2438399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50" b="0">
                <a:solidFill>
                  <a:srgbClr val="111827"/>
                </a:solidFill>
              </a:rPr>
              <a:t>■ 真实执行现场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50" b="0">
                <a:solidFill>
                  <a:srgbClr val="111827"/>
                </a:solidFill>
              </a:rPr>
              <a:t>■ Shell · Git · Docker · pytest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50" b="0">
                <a:solidFill>
                  <a:srgbClr val="111827"/>
                </a:solidFill>
              </a:rPr>
              <a:t>■ 离生产环境最近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50" b="0">
                <a:solidFill>
                  <a:srgbClr val="111827"/>
                </a:solidFill>
              </a:rPr>
              <a:t>■ 真正让 Agent 动手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87680" y="6156959"/>
            <a:ext cx="11216640" cy="36575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200" b="1" i="1">
                <a:solidFill>
                  <a:srgbClr val="DC2626"/>
                </a:solidFill>
              </a:rPr>
              <a:t>三者合一，才是"能落地干活的 Agent"。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5B21B6"/>
          </a:solidFill>
          <a:ln>
            <a:solidFill>
              <a:srgbClr val="5B21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开场 · 主线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5B21B6"/>
          </a:solidFill>
          <a:ln>
            <a:solidFill>
              <a:srgbClr val="5B21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一条主线：Agent 工程的三次迁移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5B21B6"/>
          </a:solidFill>
          <a:ln>
            <a:solidFill>
              <a:srgbClr val="5B21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出自《Agent Harness Engineering: A Survey》(CMU/Yale/JHU/Amazon)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7680" y="1950720"/>
            <a:ext cx="3596640" cy="4145280"/>
          </a:xfrm>
          <a:prstGeom prst="rect">
            <a:avLst/>
          </a:prstGeom>
          <a:solidFill>
            <a:srgbClr val="FFFFFF"/>
          </a:solidFill>
          <a:ln w="19050">
            <a:solidFill>
              <a:srgbClr val="1D4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87680" y="1950720"/>
            <a:ext cx="3596640" cy="853439"/>
          </a:xfrm>
          <a:prstGeom prst="rect">
            <a:avLst/>
          </a:prstGeom>
          <a:solidFill>
            <a:srgbClr val="1D4ED8"/>
          </a:solidFill>
          <a:ln>
            <a:solidFill>
              <a:srgbClr val="1D4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70560" y="2011680"/>
            <a:ext cx="3230880" cy="42671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500" b="1" i="0">
                <a:solidFill>
                  <a:srgbClr val="FFFFFF"/>
                </a:solidFill>
              </a:rPr>
              <a:t>Prompt Engineering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0560" y="2414015"/>
            <a:ext cx="3230880" cy="341376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100" b="0" i="0">
                <a:solidFill>
                  <a:srgbClr val="E5E7EB"/>
                </a:solidFill>
              </a:rPr>
              <a:t>2022 - 2023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0560" y="2987040"/>
            <a:ext cx="323088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700" b="1" i="0">
                <a:solidFill>
                  <a:srgbClr val="1D4ED8"/>
                </a:solidFill>
              </a:rPr>
              <a:t>"怎么跟模型说话"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0560" y="3779519"/>
            <a:ext cx="3230880" cy="207264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200" b="0" i="0">
                <a:solidFill>
                  <a:srgbClr val="111827"/>
                </a:solidFill>
              </a:rPr>
              <a:t>system prompt · few-shot · 单次性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267199" y="1950720"/>
            <a:ext cx="3596640" cy="4145280"/>
          </a:xfrm>
          <a:prstGeom prst="rect">
            <a:avLst/>
          </a:prstGeom>
          <a:solidFill>
            <a:srgbClr val="FFFFFF"/>
          </a:solidFill>
          <a:ln w="19050"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4267199" y="1950720"/>
            <a:ext cx="3596640" cy="853439"/>
          </a:xfrm>
          <a:prstGeom prst="rect">
            <a:avLst/>
          </a:prstGeom>
          <a:solidFill>
            <a:srgbClr val="EA580C"/>
          </a:solidFill>
          <a:ln>
            <a:solidFill>
              <a:srgbClr val="EA58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4450080" y="2011680"/>
            <a:ext cx="3230880" cy="42671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500" b="1" i="0">
                <a:solidFill>
                  <a:srgbClr val="FFFFFF"/>
                </a:solidFill>
              </a:rPr>
              <a:t>Context Engineering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50080" y="2414015"/>
            <a:ext cx="3230880" cy="341376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100" b="0" i="0">
                <a:solidFill>
                  <a:srgbClr val="E5E7EB"/>
                </a:solidFill>
              </a:rPr>
              <a:t>2024 - 2025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450080" y="2987040"/>
            <a:ext cx="323088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700" b="1" i="0">
                <a:solidFill>
                  <a:srgbClr val="EA580C"/>
                </a:solidFill>
              </a:rPr>
              <a:t>"模型该看见什么"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450080" y="3779519"/>
            <a:ext cx="3230880" cy="207264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200" b="0" i="0">
                <a:solidFill>
                  <a:srgbClr val="111827"/>
                </a:solidFill>
              </a:rPr>
              <a:t>窗口管理 · 记忆 · 压缩 · Subagent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046720" y="1950720"/>
            <a:ext cx="3596640" cy="4145280"/>
          </a:xfrm>
          <a:prstGeom prst="rect">
            <a:avLst/>
          </a:prstGeom>
          <a:solidFill>
            <a:srgbClr val="FFFFFF"/>
          </a:solidFill>
          <a:ln w="19050"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8046720" y="1950720"/>
            <a:ext cx="3596640" cy="853439"/>
          </a:xfrm>
          <a:prstGeom prst="rect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8229600" y="2011680"/>
            <a:ext cx="3230880" cy="42671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500" b="1" i="0">
                <a:solidFill>
                  <a:srgbClr val="FFFFFF"/>
                </a:solidFill>
              </a:rPr>
              <a:t>Harness Engineering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29600" y="2414015"/>
            <a:ext cx="3230880" cy="341376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100" b="0" i="0">
                <a:solidFill>
                  <a:srgbClr val="E5E7EB"/>
                </a:solidFill>
              </a:rPr>
              <a:t>2025 - 2026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29600" y="2987040"/>
            <a:ext cx="323088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700" b="1" i="0">
                <a:solidFill>
                  <a:srgbClr val="DC2626"/>
                </a:solidFill>
              </a:rPr>
              <a:t>"怎么让模型可靠干活"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29600" y="3779519"/>
            <a:ext cx="3230880" cy="207264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200" b="0" i="0">
                <a:solidFill>
                  <a:srgbClr val="111827"/>
                </a:solidFill>
              </a:rPr>
              <a:t>工具接口 · 执行环境 · 验证 · 治理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87680" y="6156959"/>
            <a:ext cx="10972800" cy="341376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000" b="0" i="1">
                <a:solidFill>
                  <a:srgbClr val="6B7280"/>
                </a:solidFill>
              </a:rPr>
              <a:t>"Prompt Engineering 是把模型叫醒。Context Engineering 是让模型看见正确的信息。Harness Engineering 是让模型在真实世界里可靠行动。"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19100" y="95250"/>
            <a:ext cx="11353800" cy="6386513"/>
          </a:xfrm>
          <a:prstGeom prst="rect">
            <a:avLst/>
          </a:prstGeom>
        </p:spPr>
      </p:pic>
      <p:sp>
        <p:nvSpPr>
          <p:cNvPr id="2" name="lzhu-agent-loops-source">
            <a:extLst>
              <a:ext uri="{FF2B5EF4-FFF2-40B4-BE49-F238E27FC236}">
                <a16:creationId xmlns:a16="http://schemas.microsoft.com/office/drawing/2014/main" id="{8B26C1EC-82D1-4ED8-A2D7-3D05A5F62131}"/>
              </a:ext>
            </a:extLst>
          </p:cNvPr>
          <p:cNvSpPr>
            <a:spLocks noGrp="1"/>
          </p:cNvSpPr>
          <p:nvPr/>
        </p:nvSpPr>
        <p:spPr>
          <a:xfrm>
            <a:off x="438150" y="6581775"/>
            <a:ext cx="11315700" cy="142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defRPr sz="750" b="0">
                <a:solidFill>
                  <a:srgbClr val="89939D"/>
                </a:solidFill>
                <a:latin typeface="PingFang SC"/>
                <a:ea typeface="PingFang SC"/>
                <a:cs typeface="PingFang SC"/>
              </a:defRPr>
            </a:pPr>
            <a:r>
              <a:rPr sz="750" b="0">
                <a:solidFill>
                  <a:srgbClr val="89939D"/>
                </a:solidFill>
                <a:latin typeface="PingFang SC"/>
                <a:ea typeface="PingFang SC"/>
                <a:cs typeface="PingFang SC"/>
              </a:rPr>
              <a:t>来源：https://lzhu.me/assets/slides/202606-advancing-agent-loops-with-humanize.pdf</a:t>
            </a:r>
          </a:p>
        </p:txBody>
      </p:sp>
    </p:spTree>
    <p:extLst>
      <p:ext uri="{BB962C8B-B14F-4D97-AF65-F5344CB8AC3E}">
        <p14:creationId xmlns:p14="http://schemas.microsoft.com/office/powerpoint/2010/main" val="16330364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1">
                <a:solidFill>
                  <a:srgbClr val="FFFFFF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Harness Engineering · 2025-2026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40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§2.4  Git —— Agent 时代的外部记忆系统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"没有 Git，AI 改代码像在沙地上写字"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7680" y="1645920"/>
            <a:ext cx="5486400" cy="4511040"/>
          </a:xfrm>
          <a:prstGeom prst="rect">
            <a:avLst/>
          </a:prstGeom>
          <a:solidFill>
            <a:srgbClr val="F3F4F6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87680" y="1645920"/>
            <a:ext cx="5486400" cy="390144"/>
          </a:xfrm>
          <a:prstGeom prst="rect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33984" y="1645920"/>
            <a:ext cx="5193792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1" i="0">
                <a:solidFill>
                  <a:srgbClr val="FFFFFF"/>
                </a:solidFill>
              </a:rPr>
              <a:t>Git 在 Agent 工作流的五大价值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0560" y="2133599"/>
            <a:ext cx="5120640" cy="3901440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1">
                <a:solidFill>
                  <a:srgbClr val="111827"/>
                </a:solidFill>
              </a:rPr>
              <a:t>■ 可回滚：Agent 改坏了能回上一个稳定点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1">
                <a:solidFill>
                  <a:srgbClr val="111827"/>
                </a:solidFill>
              </a:rPr>
              <a:t>■ 可对比：AI 改了什么一目了然，不是凭感觉验收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1">
                <a:solidFill>
                  <a:srgbClr val="111827"/>
                </a:solidFill>
              </a:rPr>
              <a:t>■ 可并行：分支 / worktree 同时推进多任务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1">
                <a:solidFill>
                  <a:srgbClr val="111827"/>
                </a:solidFill>
              </a:rPr>
              <a:t>■ 可协作：导师 · 同学 · 多个 Agent 围绕同一仓库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1">
                <a:solidFill>
                  <a:srgbClr val="111827"/>
                </a:solidFill>
              </a:rPr>
              <a:t>■ 可审计：论文代码 · 实验 · 结果的变化链路可追踪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95999" y="1645920"/>
            <a:ext cx="5486400" cy="36575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200" b="1" i="0">
                <a:solidFill>
                  <a:srgbClr val="DC2626"/>
                </a:solidFill>
              </a:rPr>
              <a:t>最小工作流 · 够大多数同学用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095999" y="2072640"/>
            <a:ext cx="5547360" cy="4084320"/>
          </a:xfrm>
          <a:prstGeom prst="rect">
            <a:avLst/>
          </a:prstGeom>
          <a:solidFill>
            <a:srgbClr val="F9FAFB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278880" y="2194560"/>
            <a:ext cx="5181599" cy="3840479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git init                       # 第一次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git add .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git commit -m "init"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 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# 日常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git status                     # 看谁改了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git add .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git commit -m "finish data preprocessing"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 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# 看 AI 改了什么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git diff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git log --oneline --graph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1">
                <a:solidFill>
                  <a:srgbClr val="FFFFFF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Harness Engineering · 2025-2026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41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git worktree —— 多 Agent 并行的杀手锏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同一仓库的"平行宇宙"：底层对象库共享，比 clone 轻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7680" y="1645920"/>
            <a:ext cx="5547360" cy="2560320"/>
          </a:xfrm>
          <a:prstGeom prst="rect">
            <a:avLst/>
          </a:prstGeom>
          <a:solidFill>
            <a:srgbClr val="F9FAFB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70560" y="1767840"/>
            <a:ext cx="5181599" cy="2316480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# 在上一级目录开一个新工作树 · 并创建新分支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git worktree add ../paper-rebuttal -b rebuttal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 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# 查看当前所有 worktree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git worktree list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 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# 用完删掉（不删仓库历史）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git worktree remove ../paper-rebuttal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56959" y="1645920"/>
            <a:ext cx="5547360" cy="4450080"/>
          </a:xfrm>
          <a:prstGeom prst="rect">
            <a:avLst/>
          </a:prstGeom>
          <a:solidFill>
            <a:srgbClr val="F3F4F6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6156959" y="1645920"/>
            <a:ext cx="5547360" cy="390144"/>
          </a:xfrm>
          <a:prstGeom prst="rect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303263" y="1645920"/>
            <a:ext cx="5254751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1" i="0">
                <a:solidFill>
                  <a:srgbClr val="FFFFFF"/>
                </a:solidFill>
              </a:rPr>
              <a:t>四种典型 worktree 分工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39840" y="2133599"/>
            <a:ext cx="5181599" cy="3840479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1">
                <a:solidFill>
                  <a:srgbClr val="111827"/>
                </a:solidFill>
              </a:rPr>
              <a:t>■ main worktree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只放稳定、可运行、可提交的版本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1">
                <a:solidFill>
                  <a:srgbClr val="111827"/>
                </a:solidFill>
              </a:rPr>
              <a:t>■ experiment worktree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跑新实验、改大逻辑、做高风险尝试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1">
                <a:solidFill>
                  <a:srgbClr val="111827"/>
                </a:solidFill>
              </a:rPr>
              <a:t>■ writing worktree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专门给论文 / 汇报 / 文档整理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1">
                <a:solidFill>
                  <a:srgbClr val="111827"/>
                </a:solidFill>
              </a:rPr>
              <a:t>■ agent-debug worktree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让某个 Agent 单独折腾，避免污染主现场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7680" y="5974080"/>
            <a:ext cx="11216640" cy="390144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200" b="1" i="1">
                <a:solidFill>
                  <a:srgbClr val="DC2626"/>
                </a:solidFill>
              </a:rPr>
              <a:t>Git 让 Agent 的行动可追踪，branch 让尝试可隔离，worktree 让并行成为日常。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1">
                <a:solidFill>
                  <a:srgbClr val="FFFFFF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Harness Engineering · 2025-2026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42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主流 Agent 工具生态 —— 挑对工具比换个模型更重要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§1.5 + §1.7  Claude Code / Codex / Hermes / OpenClaw 的定位差异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487680" y="1645920"/>
          <a:ext cx="11216638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2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68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69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671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工具</a:t>
                      </a:r>
                    </a:p>
                  </a:txBody>
                  <a:tcPr marL="60000" marR="60000" marT="30000" marB="30000"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开发者</a:t>
                      </a:r>
                    </a:p>
                  </a:txBody>
                  <a:tcPr marL="60000" marR="60000" marT="30000" marB="30000"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定位</a:t>
                      </a:r>
                    </a:p>
                  </a:txBody>
                  <a:tcPr marL="60000" marR="60000" marT="30000" marB="30000"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最适合干什么</a:t>
                      </a:r>
                    </a:p>
                  </a:txBody>
                  <a:tcPr marL="60000" marR="60000" marT="30000" marB="30000">
                    <a:solidFill>
                      <a:srgbClr val="DC26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Claude Code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Anthropic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面向代码仓库的终端 Agent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写代码 · 改代码 · 跑测试 · code review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Codex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OpenAI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面向真实工程执行的编码 Agent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长链路 debug · 审查 · 自动迭代到完成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Hermes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Nous Research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可自我沉淀 Skill 的通用 Agent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长期个人助理 · 跨平台 · 云端常驻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OpenClaw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-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多渠道消息入口的个人 AI 助手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统一 Telegram/Slack/微信入口 · 数字分身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Cursor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Cursor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IDE 集成 · Self-Driving 模式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IDE 内高频微改 · 视觉即时反馈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LangChain / LangGraph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-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框架 · 状态图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自建 Agent 系统 · 精细流程控制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87680" y="5974080"/>
            <a:ext cx="11216640" cy="36575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100" b="0" i="1">
                <a:solidFill>
                  <a:srgbClr val="DC2626"/>
                </a:solidFill>
              </a:rPr>
              <a:t>一句区分法：Claude Code / Codex 以"项目"为中心 · Hermes / OpenClaw 以"人和渠道"为中心。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1">
                <a:solidFill>
                  <a:srgbClr val="FFFFFF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Harness Engineering · 2025-2026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43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§1.6  Claude Code / Codex 安装极简指南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DC2626"/>
          </a:solidFill>
          <a:ln>
            <a:solidFill>
              <a:srgbClr val="DC26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安装 5 分钟，环境稳定性决定你后续 50 小时体验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9600" y="1645920"/>
            <a:ext cx="5364480" cy="36575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400" b="1" i="0">
                <a:solidFill>
                  <a:srgbClr val="DC2626"/>
                </a:solidFill>
              </a:rPr>
              <a:t>Claude Code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09600" y="2072640"/>
            <a:ext cx="5364480" cy="2011679"/>
          </a:xfrm>
          <a:prstGeom prst="rect">
            <a:avLst/>
          </a:prstGeom>
          <a:solidFill>
            <a:srgbClr val="F9FAFB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92480" y="2194560"/>
            <a:ext cx="4998720" cy="1767839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# macOS / Linux / WSL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curl -fsSL https://claude.ai/install.sh | bash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 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# Windows PowerShell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irm https://claude.ai/install.ps1 | iex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 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claude          # 启动 · 首次登录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78880" y="1645920"/>
            <a:ext cx="5364480" cy="36575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400" b="1" i="0">
                <a:solidFill>
                  <a:srgbClr val="DC2626"/>
                </a:solidFill>
              </a:rPr>
              <a:t>Codex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78880" y="2072640"/>
            <a:ext cx="5364480" cy="2011679"/>
          </a:xfrm>
          <a:prstGeom prst="rect">
            <a:avLst/>
          </a:prstGeom>
          <a:solidFill>
            <a:srgbClr val="F9FAFB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461760" y="2194560"/>
            <a:ext cx="4998720" cy="1767839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# macOS / Linux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curl -fsSL https://chatgpt.com/codex/install.sh | sh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 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# Windows PowerShell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npm install -g @openai/codex --force --no-os-check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 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codex           # 启动 · ChatGPT / API key 登录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9600" y="4267199"/>
            <a:ext cx="10972800" cy="36575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200" b="1" i="0">
                <a:solidFill>
                  <a:srgbClr val="DC2626"/>
                </a:solidFill>
              </a:rPr>
              <a:t>国内环境三条自救建议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9600" y="4632960"/>
            <a:ext cx="10972800" cy="1584960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200" b="0">
                <a:solidFill>
                  <a:srgbClr val="111827"/>
                </a:solidFill>
              </a:rPr>
              <a:t>■ Windows 用户优先 WSL2：Claude Code / Codex / Git / Python 工具链更一致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200" b="0">
                <a:solidFill>
                  <a:srgbClr val="111827"/>
                </a:solidFill>
              </a:rPr>
              <a:t>■ 先装 Git 再装 Agent：很多能力都依赖仓库上下文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200" b="0">
                <a:solidFill>
                  <a:srgbClr val="111827"/>
                </a:solidFill>
              </a:rPr>
              <a:t>■ 装完先跑 doctor / --version 确认工具本身健康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200" b="0">
                <a:solidFill>
                  <a:srgbClr val="111827"/>
                </a:solidFill>
              </a:rPr>
              <a:t>■ 换 npm 源：npm config set registry https://registry.npmmirror.com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059669"/>
          </a:solidFill>
          <a:ln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Claude Code 五阶段实战 · 工程落地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059669"/>
          </a:solidFill>
          <a:ln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44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§3.5  Claude Code 高质量开发 · 五阶段方案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059669"/>
          </a:solidFill>
          <a:ln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综合知识库 6+ 篇深度文章的实战工作流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7680" y="1706879"/>
            <a:ext cx="2133599" cy="3657600"/>
          </a:xfrm>
          <a:prstGeom prst="rect">
            <a:avLst/>
          </a:prstGeom>
          <a:solidFill>
            <a:srgbClr val="FFFFFF"/>
          </a:solidFill>
          <a:ln w="15240"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87680" y="1706879"/>
            <a:ext cx="2133599" cy="1036320"/>
          </a:xfrm>
          <a:prstGeom prst="rect">
            <a:avLst/>
          </a:prstGeom>
          <a:solidFill>
            <a:srgbClr val="059669"/>
          </a:solidFill>
          <a:ln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87680" y="1767839"/>
            <a:ext cx="2133599" cy="36575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200" b="0" i="0">
                <a:solidFill>
                  <a:srgbClr val="E5E7EB"/>
                </a:solidFill>
              </a:rPr>
              <a:t>Stage 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7680" y="2097023"/>
            <a:ext cx="2133599" cy="42671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Interrogation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7680" y="2438400"/>
            <a:ext cx="2133599" cy="30480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100" b="0" i="0">
                <a:solidFill>
                  <a:srgbClr val="E5E7EB"/>
                </a:solidFill>
              </a:rPr>
              <a:t>审问需求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9600" y="2926079"/>
            <a:ext cx="1889759" cy="231648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100" b="0" i="0">
                <a:solidFill>
                  <a:srgbClr val="111827"/>
                </a:solidFill>
              </a:rPr>
              <a:t>Plan Mode
无限追问
95% 信心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743200" y="1706879"/>
            <a:ext cx="2133599" cy="3657600"/>
          </a:xfrm>
          <a:prstGeom prst="rect">
            <a:avLst/>
          </a:prstGeom>
          <a:solidFill>
            <a:srgbClr val="FFFFFF"/>
          </a:solidFill>
          <a:ln w="15240"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2743200" y="1706879"/>
            <a:ext cx="2133599" cy="1036320"/>
          </a:xfrm>
          <a:prstGeom prst="rect">
            <a:avLst/>
          </a:prstGeom>
          <a:solidFill>
            <a:srgbClr val="059669"/>
          </a:solidFill>
          <a:ln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2743200" y="1767839"/>
            <a:ext cx="2133599" cy="36575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200" b="0" i="0">
                <a:solidFill>
                  <a:srgbClr val="E5E7EB"/>
                </a:solidFill>
              </a:rPr>
              <a:t>Stage 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743200" y="2097023"/>
            <a:ext cx="2133599" cy="42671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Doc-First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43200" y="2438400"/>
            <a:ext cx="2133599" cy="30480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100" b="0" i="0">
                <a:solidFill>
                  <a:srgbClr val="E5E7EB"/>
                </a:solidFill>
              </a:rPr>
              <a:t>文档优先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865120" y="2926079"/>
            <a:ext cx="1889759" cy="231648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100" b="0" i="0">
                <a:solidFill>
                  <a:srgbClr val="111827"/>
                </a:solidFill>
              </a:rPr>
              <a:t>6 份规范文档
项目"宪法"
没有歧义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998720" y="1706879"/>
            <a:ext cx="2133599" cy="3657600"/>
          </a:xfrm>
          <a:prstGeom prst="rect">
            <a:avLst/>
          </a:prstGeom>
          <a:solidFill>
            <a:srgbClr val="FFFFFF"/>
          </a:solidFill>
          <a:ln w="15240"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4998720" y="1706879"/>
            <a:ext cx="2133599" cy="1036320"/>
          </a:xfrm>
          <a:prstGeom prst="rect">
            <a:avLst/>
          </a:prstGeom>
          <a:solidFill>
            <a:srgbClr val="059669"/>
          </a:solidFill>
          <a:ln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4998720" y="1767839"/>
            <a:ext cx="2133599" cy="36575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200" b="0" i="0">
                <a:solidFill>
                  <a:srgbClr val="E5E7EB"/>
                </a:solidFill>
              </a:rPr>
              <a:t>Stage 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998720" y="2097023"/>
            <a:ext cx="2133599" cy="42671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Scaffold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98720" y="2438400"/>
            <a:ext cx="2133599" cy="30480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100" b="0" i="0">
                <a:solidFill>
                  <a:srgbClr val="E5E7EB"/>
                </a:solidFill>
              </a:rPr>
              <a:t>骨架配置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120640" y="2926079"/>
            <a:ext cx="1889759" cy="231648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100" b="0" i="0">
                <a:solidFill>
                  <a:srgbClr val="111827"/>
                </a:solidFill>
              </a:rPr>
              <a:t>CLAUDE.md≤60行
progress.txt
lessons.md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254240" y="1706879"/>
            <a:ext cx="2133599" cy="3657600"/>
          </a:xfrm>
          <a:prstGeom prst="rect">
            <a:avLst/>
          </a:prstGeom>
          <a:solidFill>
            <a:srgbClr val="FFFFFF"/>
          </a:solidFill>
          <a:ln w="15240"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7254240" y="1706879"/>
            <a:ext cx="2133599" cy="1036320"/>
          </a:xfrm>
          <a:prstGeom prst="rect">
            <a:avLst/>
          </a:prstGeom>
          <a:solidFill>
            <a:srgbClr val="059669"/>
          </a:solidFill>
          <a:ln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7254240" y="1767839"/>
            <a:ext cx="2133599" cy="36575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200" b="0" i="0">
                <a:solidFill>
                  <a:srgbClr val="E5E7EB"/>
                </a:solidFill>
              </a:rPr>
              <a:t>Stage 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254240" y="2097023"/>
            <a:ext cx="2133599" cy="42671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Implement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254240" y="2438400"/>
            <a:ext cx="2133599" cy="30480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100" b="0" i="0">
                <a:solidFill>
                  <a:srgbClr val="E5E7EB"/>
                </a:solidFill>
              </a:rPr>
              <a:t>实施执行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376160" y="2926079"/>
            <a:ext cx="1889759" cy="231648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100" b="0" i="0">
                <a:solidFill>
                  <a:srgbClr val="111827"/>
                </a:solidFill>
              </a:rPr>
              <a:t>Explore-Plan-
Implement-Commit
Subagents / Teams</a:t>
            </a:r>
          </a:p>
        </p:txBody>
      </p:sp>
      <p:sp>
        <p:nvSpPr>
          <p:cNvPr id="34" name="Rectangle 33"/>
          <p:cNvSpPr/>
          <p:nvPr/>
        </p:nvSpPr>
        <p:spPr>
          <a:xfrm>
            <a:off x="9509760" y="1706879"/>
            <a:ext cx="2133599" cy="3657600"/>
          </a:xfrm>
          <a:prstGeom prst="rect">
            <a:avLst/>
          </a:prstGeom>
          <a:solidFill>
            <a:srgbClr val="FFFFFF"/>
          </a:solidFill>
          <a:ln w="15240"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5" name="Rectangle 34"/>
          <p:cNvSpPr/>
          <p:nvPr/>
        </p:nvSpPr>
        <p:spPr>
          <a:xfrm>
            <a:off x="9509760" y="1706879"/>
            <a:ext cx="2133599" cy="1036320"/>
          </a:xfrm>
          <a:prstGeom prst="rect">
            <a:avLst/>
          </a:prstGeom>
          <a:solidFill>
            <a:srgbClr val="059669"/>
          </a:solidFill>
          <a:ln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9509760" y="1767839"/>
            <a:ext cx="2133599" cy="36575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200" b="0" i="0">
                <a:solidFill>
                  <a:srgbClr val="E5E7EB"/>
                </a:solidFill>
              </a:rPr>
              <a:t>Stage 5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509760" y="2097023"/>
            <a:ext cx="2133599" cy="42671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Quality Gate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509760" y="2438400"/>
            <a:ext cx="2133599" cy="30480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100" b="0" i="0">
                <a:solidFill>
                  <a:srgbClr val="E5E7EB"/>
                </a:solidFill>
              </a:rPr>
              <a:t>质量控制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631680" y="2926079"/>
            <a:ext cx="1889759" cy="231648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100" b="0" i="0">
                <a:solidFill>
                  <a:srgbClr val="111827"/>
                </a:solidFill>
              </a:rPr>
              <a:t>/review · /compact
Esc Esc 回滚
上下文管理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87680" y="5730240"/>
            <a:ext cx="11216640" cy="390144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200" b="1" i="0">
                <a:solidFill>
                  <a:srgbClr val="059669"/>
                </a:solidFill>
              </a:rPr>
              <a:t>审问 → 文档(6份) → CLAUDE.md+progress.txt → Plan Mode 确认 → 实施 → Quality Gate → 迭代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87680" y="6095999"/>
            <a:ext cx="11216640" cy="341376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100" b="0" i="1">
                <a:solidFill>
                  <a:srgbClr val="6B7280"/>
                </a:solidFill>
              </a:rPr>
              <a:t>"文档越多 → AI 猜测越少 → 质量越高。用文档替代猜测，用流程替代碰运气。"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059669"/>
          </a:solidFill>
          <a:ln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Claude Code 五阶段实战 · 工程落地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059669"/>
          </a:solidFill>
          <a:ln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45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阶段一 · Interrogation：Plan Mode 反问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059669"/>
          </a:solidFill>
          <a:ln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进入方式：Shift + Tab 两次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7680" y="1645920"/>
            <a:ext cx="5486400" cy="4511040"/>
          </a:xfrm>
          <a:prstGeom prst="rect">
            <a:avLst/>
          </a:prstGeom>
          <a:solidFill>
            <a:srgbClr val="F3F4F6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87680" y="1645920"/>
            <a:ext cx="5486400" cy="390144"/>
          </a:xfrm>
          <a:prstGeom prst="rect">
            <a:avLst/>
          </a:prstGeom>
          <a:solidFill>
            <a:srgbClr val="059669"/>
          </a:solidFill>
          <a:ln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33984" y="1645920"/>
            <a:ext cx="5193792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1" i="0">
                <a:solidFill>
                  <a:srgbClr val="FFFFFF"/>
                </a:solidFill>
              </a:rPr>
              <a:t>Claude 应该反问你的问题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0560" y="2133599"/>
            <a:ext cx="5120640" cy="3901440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给谁用？(用户画像)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核心动作是什么？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完成后发生什么？(成功态)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需要保存哪些数据？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需要展示哪些数据？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错误状态怎么处理？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需要登录吗？需要数据库吗？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需要在手机上工作吗？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离线场景要不要支持？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095999" y="1645920"/>
            <a:ext cx="5547360" cy="4511040"/>
          </a:xfrm>
          <a:prstGeom prst="rect">
            <a:avLst/>
          </a:prstGeom>
          <a:solidFill>
            <a:srgbClr val="F3F4F6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6095999" y="1645920"/>
            <a:ext cx="5547360" cy="390144"/>
          </a:xfrm>
          <a:prstGeom prst="rect">
            <a:avLst/>
          </a:prstGeom>
          <a:solidFill>
            <a:srgbClr val="059669"/>
          </a:solidFill>
          <a:ln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242304" y="1645920"/>
            <a:ext cx="5254751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1" i="0">
                <a:solidFill>
                  <a:srgbClr val="FFFFFF"/>
                </a:solidFill>
              </a:rPr>
              <a:t>规矩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78880" y="2133599"/>
            <a:ext cx="5181599" cy="3901440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1">
                <a:solidFill>
                  <a:srgbClr val="111827"/>
                </a:solidFill>
              </a:rPr>
              <a:t>■ 一次只问一个问题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1">
                <a:solidFill>
                  <a:srgbClr val="111827"/>
                </a:solidFill>
              </a:rPr>
              <a:t>■ 根据你的回答继续追问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1">
                <a:solidFill>
                  <a:srgbClr val="111827"/>
                </a:solidFill>
              </a:rPr>
              <a:t>■ 直到 95% 信心理解真实需求，才给方案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这些答案 = 六份规范文档的原材料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用户描述 → PRD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数据结构 → BACKEND STRUCTURE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流程 → APP FLOW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手机需求 → FRONTEND GUIDELINES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采访完开新会话执行（对话太长会污染上下文）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059669"/>
          </a:solidFill>
          <a:ln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Claude Code 五阶段实战 · 工程落地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059669"/>
          </a:solidFill>
          <a:ln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46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阶段二 · Doc-First + Vibe Design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059669"/>
          </a:solidFill>
          <a:ln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六份规范文档 + DESIGN.md 终结前端审美灾难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7680" y="1645920"/>
            <a:ext cx="5486400" cy="4511040"/>
          </a:xfrm>
          <a:prstGeom prst="rect">
            <a:avLst/>
          </a:prstGeom>
          <a:solidFill>
            <a:srgbClr val="F3F4F6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87680" y="1645920"/>
            <a:ext cx="5486400" cy="390144"/>
          </a:xfrm>
          <a:prstGeom prst="rect">
            <a:avLst/>
          </a:prstGeom>
          <a:solidFill>
            <a:srgbClr val="059669"/>
          </a:solidFill>
          <a:ln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33984" y="1645920"/>
            <a:ext cx="5193792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1" i="0">
                <a:solidFill>
                  <a:srgbClr val="FFFFFF"/>
                </a:solidFill>
              </a:rPr>
              <a:t>DESIGN.md 里必须写什么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0560" y="2133599"/>
            <a:ext cx="5120640" cy="3901440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视觉主题 · 色彩体系 · 排版规则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组件样式 · 布局原则 · 层次阴影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DO / DON'T 清单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响应式行为 · Agent 提示指南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1">
                <a:solidFill>
                  <a:srgbClr val="111827"/>
                </a:solidFill>
              </a:rPr>
              <a:t>■ 资源：awesome-design-md (37k+ Stars)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把 Claude / Linear / Cursor / Vercel /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Apple / Spotify / Airbnb 的设计系统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全部提取成了 DESIGN.md</a:t>
            </a:r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6095999" y="1645920"/>
          <a:ext cx="5547360" cy="30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18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风格</a:t>
                      </a:r>
                    </a:p>
                  </a:txBody>
                  <a:tcPr marL="60000" marR="60000" marT="30000" marB="30000">
                    <a:solidFill>
                      <a:srgbClr val="05966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关键词 (直接写入 FRONTEND_GUIDELINES.md)</a:t>
                      </a:r>
                    </a:p>
                  </a:txBody>
                  <a:tcPr marL="60000" marR="60000" marT="30000" marB="30000">
                    <a:solidFill>
                      <a:srgbClr val="0596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Glassmorphism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backdrop-filter: blur() · 半透明 · 磨砂玻璃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Neobrutalism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粗野原始 · 厚黑边框 · 冲突配色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Bento Grid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便当盒网格 · 不同大小卡片 · 视觉节奏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Dark Mode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深色背景 + 柔和强调色 · 亮暗双主题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6095999" y="5486400"/>
            <a:ext cx="5547360" cy="79248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100" b="0" i="1">
                <a:solidFill>
                  <a:srgbClr val="059669"/>
                </a:solidFill>
              </a:rPr>
              <a:t>秘密武器：截图参考 —— "匹配这个布局"比任何文字描述强 100 倍。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059669"/>
          </a:solidFill>
          <a:ln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Claude Code 五阶段实战 · 工程落地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059669"/>
          </a:solidFill>
          <a:ln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47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阶段三 · 项目骨架：三份持久文件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059669"/>
          </a:solidFill>
          <a:ln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CLAUDE.md (层级) · progress.txt (断点) · lessons.md (失败模式)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9600" y="1645920"/>
            <a:ext cx="10972800" cy="36575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200" b="1" i="0">
                <a:solidFill>
                  <a:srgbClr val="059669"/>
                </a:solidFill>
              </a:rPr>
              <a:t>CLAUDE.md 的四层约束体系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09600" y="2072640"/>
            <a:ext cx="4876800" cy="390144"/>
          </a:xfrm>
          <a:prstGeom prst="rect">
            <a:avLst/>
          </a:prstGeom>
          <a:solidFill>
            <a:srgbClr val="059669"/>
          </a:solidFill>
          <a:ln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31519" y="2072640"/>
            <a:ext cx="463296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100" b="1" i="0">
                <a:solidFill>
                  <a:srgbClr val="FFFFFF"/>
                </a:solidFill>
              </a:rPr>
              <a:t>全局 CLAUDE.md (~/.claude/)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75360" y="2535936"/>
            <a:ext cx="4511040" cy="390144"/>
          </a:xfrm>
          <a:prstGeom prst="rect">
            <a:avLst/>
          </a:prstGeom>
          <a:solidFill>
            <a:srgbClr val="059669"/>
          </a:solidFill>
          <a:ln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097279" y="2535936"/>
            <a:ext cx="4267199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100" b="0" i="0">
                <a:solidFill>
                  <a:srgbClr val="FFFFFF"/>
                </a:solidFill>
              </a:rPr>
              <a:t>项目级 CLAUDE.md (仓库根)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341120" y="2999232"/>
            <a:ext cx="4145280" cy="390144"/>
          </a:xfrm>
          <a:prstGeom prst="rect">
            <a:avLst/>
          </a:prstGeom>
          <a:solidFill>
            <a:srgbClr val="059669"/>
          </a:solidFill>
          <a:ln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463039" y="2999232"/>
            <a:ext cx="3901439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100" b="0" i="0">
                <a:solidFill>
                  <a:srgbClr val="FFFFFF"/>
                </a:solidFill>
              </a:rPr>
              <a:t>各类规范文档 (设计 · 架构)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706879" y="3462528"/>
            <a:ext cx="3779519" cy="390144"/>
          </a:xfrm>
          <a:prstGeom prst="rect">
            <a:avLst/>
          </a:prstGeom>
          <a:solidFill>
            <a:srgbClr val="059669"/>
          </a:solidFill>
          <a:ln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1828800" y="3462528"/>
            <a:ext cx="3535679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100" b="0" i="0">
                <a:solidFill>
                  <a:srgbClr val="FFFFFF"/>
                </a:solidFill>
              </a:rPr>
              <a:t>记忆文件 (自动记忆 · 会话记录)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09600" y="3657600"/>
            <a:ext cx="5486400" cy="36575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100" b="0" i="1">
                <a:solidFill>
                  <a:srgbClr val="6B7280"/>
                </a:solidFill>
              </a:rPr>
              <a:t>"约束先行"：规矩从上往下穿透，一层管一层。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278880" y="1645920"/>
            <a:ext cx="5364480" cy="2926079"/>
          </a:xfrm>
          <a:prstGeom prst="rect">
            <a:avLst/>
          </a:prstGeom>
          <a:solidFill>
            <a:srgbClr val="F9FAFB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461760" y="1767840"/>
            <a:ext cx="4998720" cy="2682239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# progress.txt (会话桥梁)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[Done]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- 后端 SQLite schema · CRUD 单测通过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- 前端 Button/TimerCircle 组件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[Doing]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- /stats 页面 · 7 日折线图 (卡在 SVG)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[Next]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- 集成 e2e (Playwright)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- 部署到 Vercel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[Bugs]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- 长时段计时 iOS 后台会掉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09600" y="4267199"/>
            <a:ext cx="10972800" cy="36575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200" b="1" i="0">
                <a:solidFill>
                  <a:srgbClr val="059669"/>
                </a:solidFill>
              </a:rPr>
              <a:t>lessons.md 记录规则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09600" y="4632960"/>
            <a:ext cx="10972800" cy="1584960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每次纠正 AI 后写一条 · 格式：现象 → 原因 → 防止规则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例：AI 引入 lodash → 违反 TECH_STACK.md → 禁止未列出依赖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CLAUDE.md 顶部一句话："每次开工先读 lessons.md"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这就是把好的 CLAUDE.md 和"伟大的"分开的关键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059669"/>
          </a:solidFill>
          <a:ln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Claude Code 五阶段实战 · 工程落地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059669"/>
          </a:solidFill>
          <a:ln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48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阶段四 · 实施执行：Subagents 并行 · Agent Teams 协同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059669"/>
          </a:solidFill>
          <a:ln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"use subagents" —— 一句话让 Agent 分裂出多路小队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7680" y="1645920"/>
            <a:ext cx="5486400" cy="4511040"/>
          </a:xfrm>
          <a:prstGeom prst="rect">
            <a:avLst/>
          </a:prstGeom>
          <a:solidFill>
            <a:srgbClr val="F3F4F6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87680" y="1645920"/>
            <a:ext cx="5486400" cy="390144"/>
          </a:xfrm>
          <a:prstGeom prst="rect">
            <a:avLst/>
          </a:prstGeom>
          <a:solidFill>
            <a:srgbClr val="059669"/>
          </a:solidFill>
          <a:ln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33984" y="1645920"/>
            <a:ext cx="5193792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1" i="0">
                <a:solidFill>
                  <a:srgbClr val="FFFFFF"/>
                </a:solidFill>
              </a:rPr>
              <a:t>单会话模式 (中小项目)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0560" y="2133599"/>
            <a:ext cx="5120640" cy="3901440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Explore → Plan → Implement → Commit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主线保持单一，最简单最稳定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每完成一个可验证小阶段就 commit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100" b="0">
                <a:solidFill>
                  <a:srgbClr val="111827"/>
                </a:solidFill>
              </a:rPr>
              <a:t>■ 大改动一律开分支：exp/... · fix/... · writing/...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95999" y="1645920"/>
            <a:ext cx="5547360" cy="36575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200" b="1" i="0">
                <a:solidFill>
                  <a:srgbClr val="059669"/>
                </a:solidFill>
              </a:rPr>
              <a:t>Subagents 并行 (大项目)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095999" y="2072640"/>
            <a:ext cx="5547360" cy="4145280"/>
          </a:xfrm>
          <a:prstGeom prst="rect">
            <a:avLst/>
          </a:prstGeom>
          <a:solidFill>
            <a:srgbClr val="F9FAFB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278880" y="2194560"/>
            <a:ext cx="5181599" cy="3901439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# 在 prompt 里加 "use subagents"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Create an agent team: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- one builds frontend  following FRONTEND_GUIDELINES.md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- another implements backend  following BACKEND_STRUCTURE.md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- another writes tests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 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# 子代理规则：做功能特定的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#   ("前端组件 agent")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# 不要做通用的 "QA agent"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 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# Agent Teams (需讨论协调的复杂项目)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export CLAUDE_CODE_EXPERIMENTAL_AGENT_TEAMS=1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# 队友之间可直接对话协作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# 注意：token 消耗是单会话的 3-4 倍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19100" y="95250"/>
            <a:ext cx="11353800" cy="638651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75A8C86-3F8B-9C93-DFD1-81DAC0275B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52600"/>
            <a:ext cx="12138661" cy="3429000"/>
          </a:xfrm>
          <a:prstGeom prst="rect">
            <a:avLst/>
          </a:prstGeom>
        </p:spPr>
      </p:pic>
      <p:sp>
        <p:nvSpPr>
          <p:cNvPr id="5" name="lzhu-progress-source">
            <a:extLst>
              <a:ext uri="{FF2B5EF4-FFF2-40B4-BE49-F238E27FC236}">
                <a16:creationId xmlns:a16="http://schemas.microsoft.com/office/drawing/2014/main" id="{472A1291-0E47-268F-1B5D-010BAC64732F}"/>
              </a:ext>
            </a:extLst>
          </p:cNvPr>
          <p:cNvSpPr>
            <a:spLocks noGrp="1"/>
          </p:cNvSpPr>
          <p:nvPr/>
        </p:nvSpPr>
        <p:spPr>
          <a:xfrm>
            <a:off x="152400" y="6629400"/>
            <a:ext cx="10591800" cy="24288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lang="en-US" sz="1100" b="0" dirty="0">
                <a:latin typeface="PingFang SC"/>
                <a:ea typeface="PingFang SC"/>
                <a:cs typeface="PingFang SC"/>
              </a:rPr>
              <a:t>https://</a:t>
            </a:r>
            <a:r>
              <a:rPr lang="en-US" sz="1100" b="0" dirty="0" err="1">
                <a:latin typeface="PingFang SC"/>
                <a:ea typeface="PingFang SC"/>
                <a:cs typeface="PingFang SC"/>
              </a:rPr>
              <a:t>lzhu.me</a:t>
            </a:r>
            <a:r>
              <a:rPr lang="en-US" sz="1100" b="0" dirty="0">
                <a:latin typeface="PingFang SC"/>
                <a:ea typeface="PingFang SC"/>
                <a:cs typeface="PingFang SC"/>
              </a:rPr>
              <a:t>/assets/slides/202606-advancing-agent-loops-with-humanize.pdf</a:t>
            </a:r>
          </a:p>
        </p:txBody>
      </p:sp>
    </p:spTree>
    <p:extLst>
      <p:ext uri="{BB962C8B-B14F-4D97-AF65-F5344CB8AC3E}">
        <p14:creationId xmlns:p14="http://schemas.microsoft.com/office/powerpoint/2010/main" val="61088689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059669"/>
          </a:solidFill>
          <a:ln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Claude Code 五阶段实战 · 工程落地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059669"/>
          </a:solidFill>
          <a:ln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49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阶段五 · 质量控制：/review · /compact · Rollback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059669"/>
          </a:solidFill>
          <a:ln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"Quality Gate" 不是慢下来，是不让屎山滚下来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487680" y="1645920"/>
          <a:ext cx="11216639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32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548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0560"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命令</a:t>
                      </a:r>
                    </a:p>
                  </a:txBody>
                  <a:tcPr marL="60000" marR="60000" marT="30000" marB="30000">
                    <a:solidFill>
                      <a:srgbClr val="05966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触发时机</a:t>
                      </a:r>
                    </a:p>
                  </a:txBody>
                  <a:tcPr marL="60000" marR="60000" marT="30000" marB="30000">
                    <a:solidFill>
                      <a:srgbClr val="05966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1">
                          <a:solidFill>
                            <a:srgbClr val="FFFFFF"/>
                          </a:solidFill>
                        </a:rPr>
                        <a:t>效果</a:t>
                      </a:r>
                    </a:p>
                  </a:txBody>
                  <a:tcPr marL="60000" marR="60000" marT="30000" marB="30000">
                    <a:solidFill>
                      <a:srgbClr val="0596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/context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任意时刻，尤其"感觉 AI 变傻"时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看当前上下文用量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/compact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用量到 50% 时手动做，别等自动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压缩历史，保留关键决策 &amp; 文件路径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/clear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明显走偏 · 上下文腐坏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开新会话，靠 progress.txt / Proposal.md 恢复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/review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PR 前 · 大功能合并前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多子代理并行审查 · 找 bug 找漏洞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Esc Esc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AI 已经在错误上下文里"越修越错"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11827"/>
                          </a:solidFill>
                        </a:rPr>
                        <a:t>回滚到 checkpoint 重来，别硬修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87680" y="5913119"/>
            <a:ext cx="11216640" cy="390144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100" b="1" i="1">
                <a:solidFill>
                  <a:srgbClr val="059669"/>
                </a:solidFill>
              </a:rPr>
              <a:t>金句：走偏了别在同一上下文里修。Esc Esc → 干净 checkpoint → 更好的 prompt。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059669"/>
          </a:solidFill>
          <a:ln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Claude Code 五阶段实战 · 工程落地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059669"/>
          </a:solidFill>
          <a:ln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50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§2.5  调试三条金规 —— 别玩微操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059669"/>
          </a:solidFill>
          <a:ln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来自 84 条 Claude Code 最佳实践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7680" y="1645920"/>
            <a:ext cx="3596640" cy="4267199"/>
          </a:xfrm>
          <a:prstGeom prst="rect">
            <a:avLst/>
          </a:prstGeom>
          <a:solidFill>
            <a:srgbClr val="FFFFFF"/>
          </a:solidFill>
          <a:ln w="15240"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" name="Oval 10"/>
          <p:cNvSpPr/>
          <p:nvPr/>
        </p:nvSpPr>
        <p:spPr>
          <a:xfrm>
            <a:off x="670560" y="1828800"/>
            <a:ext cx="609600" cy="609600"/>
          </a:xfrm>
          <a:prstGeom prst="ellipse">
            <a:avLst/>
          </a:prstGeom>
          <a:solidFill>
            <a:srgbClr val="059669"/>
          </a:solidFill>
          <a:ln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70560" y="1828800"/>
            <a:ext cx="609600" cy="60960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2000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02080" y="1889759"/>
            <a:ext cx="2560320" cy="60960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400" b="1" i="0">
                <a:solidFill>
                  <a:srgbClr val="111827"/>
                </a:solidFill>
              </a:rPr>
              <a:t>对 bug 只说"fix"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2682240"/>
            <a:ext cx="3108960" cy="304799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150" b="0" i="0">
                <a:solidFill>
                  <a:srgbClr val="374151"/>
                </a:solidFill>
              </a:rPr>
              <a:t>完整贴错误信息 + 说完整复现流程 + 说一个字 "fix"。
不指导怎么修 · 不猜原因 · 不规定方案。
成功率 80%+。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267199" y="1645920"/>
            <a:ext cx="3596640" cy="4267199"/>
          </a:xfrm>
          <a:prstGeom prst="rect">
            <a:avLst/>
          </a:prstGeom>
          <a:solidFill>
            <a:srgbClr val="FFFFFF"/>
          </a:solidFill>
          <a:ln w="15240"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6" name="Oval 15"/>
          <p:cNvSpPr/>
          <p:nvPr/>
        </p:nvSpPr>
        <p:spPr>
          <a:xfrm>
            <a:off x="4450080" y="1828800"/>
            <a:ext cx="609600" cy="609600"/>
          </a:xfrm>
          <a:prstGeom prst="ellipse">
            <a:avLst/>
          </a:prstGeom>
          <a:solidFill>
            <a:srgbClr val="059669"/>
          </a:solidFill>
          <a:ln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450080" y="1828800"/>
            <a:ext cx="609600" cy="60960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2000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181599" y="1889759"/>
            <a:ext cx="2560320" cy="60960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400" b="1" i="0">
                <a:solidFill>
                  <a:srgbClr val="111827"/>
                </a:solidFill>
              </a:rPr>
              <a:t>修两次没搞定就 /clear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11040" y="2682240"/>
            <a:ext cx="3108960" cy="304799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150" b="0" i="0">
                <a:solidFill>
                  <a:srgbClr val="374151"/>
                </a:solidFill>
              </a:rPr>
              <a:t>Anthropic 官方建议：纠正超 2 次重启。
走偏了 → Esc Esc 回滚。
别在错误上下文里修偏差。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046720" y="1645920"/>
            <a:ext cx="3596640" cy="4267199"/>
          </a:xfrm>
          <a:prstGeom prst="rect">
            <a:avLst/>
          </a:prstGeom>
          <a:solidFill>
            <a:srgbClr val="FFFFFF"/>
          </a:solidFill>
          <a:ln w="15240"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1" name="Oval 20"/>
          <p:cNvSpPr/>
          <p:nvPr/>
        </p:nvSpPr>
        <p:spPr>
          <a:xfrm>
            <a:off x="8229600" y="1828800"/>
            <a:ext cx="609600" cy="609600"/>
          </a:xfrm>
          <a:prstGeom prst="ellipse">
            <a:avLst/>
          </a:prstGeom>
          <a:solidFill>
            <a:srgbClr val="059669"/>
          </a:solidFill>
          <a:ln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8229600" y="1828800"/>
            <a:ext cx="609600" cy="60960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2000" b="1" i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961120" y="1889759"/>
            <a:ext cx="2560320" cy="60960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400" b="1" i="0">
                <a:solidFill>
                  <a:srgbClr val="111827"/>
                </a:solidFill>
              </a:rPr>
              <a:t>复杂问题用 Goals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90560" y="2682240"/>
            <a:ext cx="3108960" cy="304799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150" b="0" i="0">
                <a:solidFill>
                  <a:srgbClr val="374151"/>
                </a:solidFill>
              </a:rPr>
              <a:t>性能瓶颈 · 复现论文 · 深度 debug：
设置持久目标 → 让 Agent 自己跑 benchmark、
检查热路径、做修改、重跑、迭代到达标。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059669"/>
          </a:solidFill>
          <a:ln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Claude Code 五阶段实战 · 工程落地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059669"/>
          </a:solidFill>
          <a:ln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51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§2.6  消除 AI 味 —— Prompt 骨架 + 分层策略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059669"/>
          </a:solidFill>
          <a:ln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两条路径：1) 调用 Skill · 2) 在 prompt 层面约束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7680" y="1645920"/>
            <a:ext cx="11216640" cy="4572000"/>
          </a:xfrm>
          <a:prstGeom prst="rect">
            <a:avLst/>
          </a:prstGeom>
          <a:solidFill>
            <a:srgbClr val="F9FAFB"/>
          </a:solidFill>
          <a:ln w="12700">
            <a:solidFill>
              <a:srgbClr val="05966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87680" y="1645920"/>
            <a:ext cx="11216640" cy="4572000"/>
          </a:xfrm>
          <a:prstGeom prst="rect">
            <a:avLst/>
          </a:prstGeom>
          <a:solidFill>
            <a:srgbClr val="F9FAFB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70560" y="1767840"/>
            <a:ext cx="10850879" cy="4328159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## 你的任务：根据当前项目为我撰写论文的:....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开始工作前：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  1. 查看 [research_proposal.md] 来了解项目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  2. 查看 progress.md 了解进度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  3. 可以通过查看 project_index.md 来找到需要的文件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 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## 要求：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  1. 用 LaTeX 编辑和排版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  2. 禁止幻觉，数据与分析必须来自项目结果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  3. 先理解各小节的重要性，再分配精力和字数；分开进行彻底重写和组织；逐节进行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 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## 禁止做的事情：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  1. 禁止频繁采用分点方式论述，除非绝对必要——能用段落说清楚就用段落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  2. 禁止高级名词堆砌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  3. 禁用 AI 常见句型模板：首先、其次、此外、综上……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  4. 禁止介绍段与结论段相互镜像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  5. 禁止每段以同样模式起句 / 收句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 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## Output</a:t>
            </a:r>
          </a:p>
          <a:p>
            <a:pPr>
              <a:lnSpc>
                <a:spcPct val="115000"/>
              </a:lnSpc>
            </a:pPr>
            <a:r>
              <a:rPr sz="1000">
                <a:solidFill>
                  <a:srgbClr val="1F2937"/>
                </a:solidFill>
                <a:latin typeface="Consolas"/>
              </a:rPr>
              <a:t>生成位置：xxx     生成格式：xxx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7680" y="6278880"/>
            <a:ext cx="11216640" cy="18287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000" b="0" i="1">
                <a:solidFill>
                  <a:srgbClr val="6B7280"/>
                </a:solidFill>
              </a:rPr>
              <a:t>分层润色策略：骨架层 (composer) → 内容层 (scientific-writer) → 风格层 (人工 + AI)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525252"/>
          </a:solidFill>
          <a:ln>
            <a:solidFill>
              <a:srgbClr val="52525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收束 · 认知与资源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525252"/>
          </a:solidFill>
          <a:ln>
            <a:solidFill>
              <a:srgbClr val="52525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52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Why You Suck at Vibe Coding —— 五大失败模式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525252"/>
          </a:solidFill>
          <a:ln>
            <a:solidFill>
              <a:srgbClr val="52525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万字指南的精华。对号入座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7680" y="1645920"/>
            <a:ext cx="11216640" cy="792479"/>
          </a:xfrm>
          <a:prstGeom prst="rect">
            <a:avLst/>
          </a:prstGeom>
          <a:solidFill>
            <a:srgbClr val="F9FAFB"/>
          </a:solidFill>
          <a:ln w="635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87680" y="1645920"/>
            <a:ext cx="1036320" cy="792479"/>
          </a:xfrm>
          <a:prstGeom prst="rect">
            <a:avLst/>
          </a:prstGeom>
          <a:solidFill>
            <a:srgbClr val="525252"/>
          </a:solidFill>
          <a:ln>
            <a:solidFill>
              <a:srgbClr val="52525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87680" y="1645920"/>
            <a:ext cx="1036320" cy="79247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</a:rPr>
              <a:t>01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06879" y="1743456"/>
            <a:ext cx="9936480" cy="341376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300" b="1" i="0">
                <a:solidFill>
                  <a:srgbClr val="111827"/>
                </a:solidFill>
              </a:rPr>
              <a:t>没有结构 · 没有清晰度 · 没有基础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06879" y="2072640"/>
            <a:ext cx="9936480" cy="341376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100" b="0" i="0">
                <a:solidFill>
                  <a:srgbClr val="374151"/>
                </a:solidFill>
              </a:rPr>
              <a:t>AI 产生幻觉不是它坏了，是你没给它可依靠的东西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87680" y="2499359"/>
            <a:ext cx="11216640" cy="792479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487680" y="2499359"/>
            <a:ext cx="1036320" cy="792479"/>
          </a:xfrm>
          <a:prstGeom prst="rect">
            <a:avLst/>
          </a:prstGeom>
          <a:solidFill>
            <a:srgbClr val="525252"/>
          </a:solidFill>
          <a:ln>
            <a:solidFill>
              <a:srgbClr val="52525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87680" y="2499359"/>
            <a:ext cx="1036320" cy="79247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</a:rPr>
              <a:t>02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06879" y="2596896"/>
            <a:ext cx="9936480" cy="341376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300" b="1" i="0">
                <a:solidFill>
                  <a:srgbClr val="111827"/>
                </a:solidFill>
              </a:rPr>
              <a:t>你的意图是屎，代码也会是屎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706879" y="2926079"/>
            <a:ext cx="9936480" cy="341376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100" b="0" i="0">
                <a:solidFill>
                  <a:srgbClr val="374151"/>
                </a:solidFill>
              </a:rPr>
              <a:t>AI 是翻译器，把你的意图转成代码。翻译器不能替你想清楚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87680" y="3352800"/>
            <a:ext cx="11216640" cy="792479"/>
          </a:xfrm>
          <a:prstGeom prst="rect">
            <a:avLst/>
          </a:prstGeom>
          <a:solidFill>
            <a:srgbClr val="F9FAFB"/>
          </a:solidFill>
          <a:ln w="635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487680" y="3352800"/>
            <a:ext cx="1036320" cy="792479"/>
          </a:xfrm>
          <a:prstGeom prst="rect">
            <a:avLst/>
          </a:prstGeom>
          <a:solidFill>
            <a:srgbClr val="525252"/>
          </a:solidFill>
          <a:ln>
            <a:solidFill>
              <a:srgbClr val="52525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487680" y="3352800"/>
            <a:ext cx="1036320" cy="79247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</a:rPr>
              <a:t>03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706879" y="3450336"/>
            <a:ext cx="9936480" cy="341376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300" b="1" i="0">
                <a:solidFill>
                  <a:srgbClr val="111827"/>
                </a:solidFill>
              </a:rPr>
              <a:t>打开终端就要 AI 立即编码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706879" y="3779519"/>
            <a:ext cx="9936480" cy="341376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100" b="0" i="0">
                <a:solidFill>
                  <a:srgbClr val="374151"/>
                </a:solidFill>
              </a:rPr>
              <a:t>没有计划、没有参考、没有真相来源——前几个文件后崩溃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87680" y="4206240"/>
            <a:ext cx="11216640" cy="792479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487680" y="4206240"/>
            <a:ext cx="1036320" cy="792479"/>
          </a:xfrm>
          <a:prstGeom prst="rect">
            <a:avLst/>
          </a:prstGeom>
          <a:solidFill>
            <a:srgbClr val="525252"/>
          </a:solidFill>
          <a:ln>
            <a:solidFill>
              <a:srgbClr val="52525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487680" y="4206240"/>
            <a:ext cx="1036320" cy="79247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</a:rPr>
              <a:t>04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706879" y="4303775"/>
            <a:ext cx="9936480" cy="341376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300" b="1" i="0">
                <a:solidFill>
                  <a:srgbClr val="111827"/>
                </a:solidFill>
              </a:rPr>
              <a:t>失败不是缺技术，是缺纪律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706879" y="4632960"/>
            <a:ext cx="9936480" cy="341376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100" b="0" i="0">
                <a:solidFill>
                  <a:srgbClr val="374151"/>
                </a:solidFill>
              </a:rPr>
              <a:t>缺乏上下文保存、缺乏"约束先行"的习惯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87680" y="5059680"/>
            <a:ext cx="11216640" cy="792479"/>
          </a:xfrm>
          <a:prstGeom prst="rect">
            <a:avLst/>
          </a:prstGeom>
          <a:solidFill>
            <a:srgbClr val="F9FAFB"/>
          </a:solidFill>
          <a:ln w="635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1" name="Rectangle 30"/>
          <p:cNvSpPr/>
          <p:nvPr/>
        </p:nvSpPr>
        <p:spPr>
          <a:xfrm>
            <a:off x="487680" y="5059680"/>
            <a:ext cx="1036320" cy="792479"/>
          </a:xfrm>
          <a:prstGeom prst="rect">
            <a:avLst/>
          </a:prstGeom>
          <a:solidFill>
            <a:srgbClr val="525252"/>
          </a:solidFill>
          <a:ln>
            <a:solidFill>
              <a:srgbClr val="52525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487680" y="5059680"/>
            <a:ext cx="1036320" cy="79247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</a:rPr>
              <a:t>05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706879" y="5157216"/>
            <a:ext cx="9936480" cy="341376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300" b="1" i="0">
                <a:solidFill>
                  <a:srgbClr val="111827"/>
                </a:solidFill>
              </a:rPr>
              <a:t>想靠"更好的提示词"救命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06879" y="5486400"/>
            <a:ext cx="9936480" cy="341376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100" b="0" i="0">
                <a:solidFill>
                  <a:srgbClr val="374151"/>
                </a:solidFill>
              </a:rPr>
              <a:t>修复方法不是更好的提示词，是更好的理解——加上文档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87680" y="6035040"/>
            <a:ext cx="11216640" cy="390144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200" b="1" i="1">
                <a:solidFill>
                  <a:srgbClr val="525252"/>
                </a:solidFill>
              </a:rPr>
              <a:t>修复方法：审问 → 文档 → 代码。这三步的顺序永远不能反。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525252"/>
          </a:solidFill>
          <a:ln>
            <a:solidFill>
              <a:srgbClr val="52525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收束 · 认知与资源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525252"/>
          </a:solidFill>
          <a:ln>
            <a:solidFill>
              <a:srgbClr val="52525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53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结语 · Agent 开发的五个核心认知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525252"/>
          </a:solidFill>
          <a:ln>
            <a:solidFill>
              <a:srgbClr val="52525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把主线合上：Prompt → Context → Harness</a:t>
            </a:r>
          </a:p>
        </p:txBody>
      </p:sp>
      <p:sp>
        <p:nvSpPr>
          <p:cNvPr id="10" name="Oval 9"/>
          <p:cNvSpPr/>
          <p:nvPr/>
        </p:nvSpPr>
        <p:spPr>
          <a:xfrm>
            <a:off x="609600" y="1645920"/>
            <a:ext cx="609600" cy="609600"/>
          </a:xfrm>
          <a:prstGeom prst="ellipse">
            <a:avLst/>
          </a:prstGeom>
          <a:solidFill>
            <a:srgbClr val="525252"/>
          </a:solidFill>
          <a:ln>
            <a:solidFill>
              <a:srgbClr val="52525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09600" y="1645920"/>
            <a:ext cx="609600" cy="60960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02080" y="1609344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500" b="1" i="0">
                <a:solidFill>
                  <a:srgbClr val="111827"/>
                </a:solidFill>
              </a:rPr>
              <a:t>Agent 不是更强的 Chat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02080" y="1975104"/>
            <a:ext cx="10241280" cy="341376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150" b="0" i="0">
                <a:solidFill>
                  <a:srgbClr val="374151"/>
                </a:solidFill>
              </a:rPr>
              <a:t>Chat 是"一问一答"，Agent 是"目标驱动的自主行动闭环"</a:t>
            </a:r>
          </a:p>
        </p:txBody>
      </p:sp>
      <p:sp>
        <p:nvSpPr>
          <p:cNvPr id="14" name="Oval 13"/>
          <p:cNvSpPr/>
          <p:nvPr/>
        </p:nvSpPr>
        <p:spPr>
          <a:xfrm>
            <a:off x="609600" y="2401824"/>
            <a:ext cx="609600" cy="609600"/>
          </a:xfrm>
          <a:prstGeom prst="ellipse">
            <a:avLst/>
          </a:prstGeom>
          <a:solidFill>
            <a:srgbClr val="525252"/>
          </a:solidFill>
          <a:ln>
            <a:solidFill>
              <a:srgbClr val="52525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09600" y="2401824"/>
            <a:ext cx="609600" cy="60960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02080" y="2365248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500" b="1" i="0">
                <a:solidFill>
                  <a:srgbClr val="111827"/>
                </a:solidFill>
              </a:rPr>
              <a:t>工程外壳决定上限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02080" y="2731007"/>
            <a:ext cx="10241280" cy="341376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150" b="0" i="0">
                <a:solidFill>
                  <a:srgbClr val="374151"/>
                </a:solidFill>
              </a:rPr>
              <a:t>瓶颈在工具接口、上下文、执行环境、验证、治理——ETCLOVG 七层</a:t>
            </a:r>
          </a:p>
        </p:txBody>
      </p:sp>
      <p:sp>
        <p:nvSpPr>
          <p:cNvPr id="18" name="Oval 17"/>
          <p:cNvSpPr/>
          <p:nvPr/>
        </p:nvSpPr>
        <p:spPr>
          <a:xfrm>
            <a:off x="609600" y="3157728"/>
            <a:ext cx="609600" cy="609600"/>
          </a:xfrm>
          <a:prstGeom prst="ellipse">
            <a:avLst/>
          </a:prstGeom>
          <a:solidFill>
            <a:srgbClr val="525252"/>
          </a:solidFill>
          <a:ln>
            <a:solidFill>
              <a:srgbClr val="52525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09600" y="3157728"/>
            <a:ext cx="609600" cy="60960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02080" y="3121152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500" b="1" i="0">
                <a:solidFill>
                  <a:srgbClr val="111827"/>
                </a:solidFill>
              </a:rPr>
              <a:t>Skill 是护城河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02080" y="3486911"/>
            <a:ext cx="10241280" cy="341376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150" b="0" i="0">
                <a:solidFill>
                  <a:srgbClr val="374151"/>
                </a:solidFill>
              </a:rPr>
              <a:t>模型迭代，但 Engineering 出来的 Skill 持续积累、跨模型迁移</a:t>
            </a:r>
          </a:p>
        </p:txBody>
      </p:sp>
      <p:sp>
        <p:nvSpPr>
          <p:cNvPr id="22" name="Oval 21"/>
          <p:cNvSpPr/>
          <p:nvPr/>
        </p:nvSpPr>
        <p:spPr>
          <a:xfrm>
            <a:off x="609600" y="3913631"/>
            <a:ext cx="609600" cy="609600"/>
          </a:xfrm>
          <a:prstGeom prst="ellipse">
            <a:avLst/>
          </a:prstGeom>
          <a:solidFill>
            <a:srgbClr val="525252"/>
          </a:solidFill>
          <a:ln>
            <a:solidFill>
              <a:srgbClr val="52525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609600" y="3913631"/>
            <a:ext cx="609600" cy="60960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02080" y="387705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500" b="1" i="0">
                <a:solidFill>
                  <a:srgbClr val="111827"/>
                </a:solidFill>
              </a:rPr>
              <a:t>文档是唯一的真相来源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02080" y="4242816"/>
            <a:ext cx="10241280" cy="341376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150" b="0" i="0">
                <a:solidFill>
                  <a:srgbClr val="374151"/>
                </a:solidFill>
              </a:rPr>
              <a:t>审问 → 文档 → 代码。6 份规范 + CLAUDE.md + progress.txt</a:t>
            </a:r>
          </a:p>
        </p:txBody>
      </p:sp>
      <p:sp>
        <p:nvSpPr>
          <p:cNvPr id="26" name="Oval 25"/>
          <p:cNvSpPr/>
          <p:nvPr/>
        </p:nvSpPr>
        <p:spPr>
          <a:xfrm>
            <a:off x="609600" y="4669536"/>
            <a:ext cx="609600" cy="609600"/>
          </a:xfrm>
          <a:prstGeom prst="ellipse">
            <a:avLst/>
          </a:prstGeom>
          <a:solidFill>
            <a:srgbClr val="525252"/>
          </a:solidFill>
          <a:ln>
            <a:solidFill>
              <a:srgbClr val="52525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609600" y="4669536"/>
            <a:ext cx="609600" cy="60960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02080" y="4632960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500" b="1" i="0">
                <a:solidFill>
                  <a:srgbClr val="111827"/>
                </a:solidFill>
              </a:rPr>
              <a:t>约束先行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402080" y="4998720"/>
            <a:ext cx="10241280" cy="341376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150" b="0" i="0">
                <a:solidFill>
                  <a:srgbClr val="374151"/>
                </a:solidFill>
              </a:rPr>
              <a:t>任何工作开始前先定规则。规范从上往下穿透，一层管一层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09600" y="5547360"/>
            <a:ext cx="10972800" cy="792480"/>
          </a:xfrm>
          <a:prstGeom prst="rect">
            <a:avLst/>
          </a:prstGeom>
          <a:solidFill>
            <a:srgbClr val="F3F4F6"/>
          </a:solidFill>
          <a:ln w="12700">
            <a:solidFill>
              <a:srgbClr val="52525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609600" y="5547360"/>
            <a:ext cx="10972800" cy="79248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50" b="1" i="1">
                <a:solidFill>
                  <a:srgbClr val="525252"/>
                </a:solidFill>
              </a:rPr>
              <a:t>"Prompt Eng. 把模型叫醒 · Context Eng. 让模型看见正确的信息 · Harness Eng. 让模型在真实世界里可靠行动。"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525252"/>
          </a:solidFill>
          <a:ln>
            <a:solidFill>
              <a:srgbClr val="52525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0">
                <a:solidFill>
                  <a:srgbClr val="E5E7EB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收束 · 认知与资源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525252"/>
          </a:solidFill>
          <a:ln>
            <a:solidFill>
              <a:srgbClr val="52525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54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参考资源 · Q &amp; A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525252"/>
          </a:solidFill>
          <a:ln>
            <a:solidFill>
              <a:srgbClr val="52525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继续深挖的地图</a:t>
            </a:r>
          </a:p>
        </p:txBody>
      </p:sp>
      <p:sp>
        <p:nvSpPr>
          <p:cNvPr id="10" name="Oval 9"/>
          <p:cNvSpPr/>
          <p:nvPr/>
        </p:nvSpPr>
        <p:spPr>
          <a:xfrm>
            <a:off x="609600" y="1682496"/>
            <a:ext cx="268224" cy="268224"/>
          </a:xfrm>
          <a:prstGeom prst="ellipse">
            <a:avLst/>
          </a:prstGeom>
          <a:solidFill>
            <a:srgbClr val="525252"/>
          </a:solidFill>
          <a:ln>
            <a:solidFill>
              <a:srgbClr val="52525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036320" y="1584960"/>
            <a:ext cx="5486400" cy="48768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1" i="0">
                <a:solidFill>
                  <a:srgbClr val="111827"/>
                </a:solidFill>
              </a:rPr>
              <a:t>Anthropic Skills (官方)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22720" y="1584960"/>
            <a:ext cx="5181599" cy="48768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000" b="0" i="0">
                <a:solidFill>
                  <a:srgbClr val="525252"/>
                </a:solidFill>
              </a:rPr>
              <a:t>https://docs.claude.com/en/docs/agents/skills</a:t>
            </a:r>
          </a:p>
        </p:txBody>
      </p:sp>
      <p:sp>
        <p:nvSpPr>
          <p:cNvPr id="13" name="Oval 12"/>
          <p:cNvSpPr/>
          <p:nvPr/>
        </p:nvSpPr>
        <p:spPr>
          <a:xfrm>
            <a:off x="609600" y="2194560"/>
            <a:ext cx="268224" cy="268224"/>
          </a:xfrm>
          <a:prstGeom prst="ellipse">
            <a:avLst/>
          </a:prstGeom>
          <a:solidFill>
            <a:srgbClr val="525252"/>
          </a:solidFill>
          <a:ln>
            <a:solidFill>
              <a:srgbClr val="52525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036320" y="2097023"/>
            <a:ext cx="5486400" cy="48768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1" i="0">
                <a:solidFill>
                  <a:srgbClr val="111827"/>
                </a:solidFill>
              </a:rPr>
              <a:t>Agent Harness Engineering: A Survey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22720" y="2097023"/>
            <a:ext cx="5181599" cy="48768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000" b="0" i="0">
                <a:solidFill>
                  <a:srgbClr val="525252"/>
                </a:solidFill>
              </a:rPr>
              <a:t>arxiv · 关键词 "Agent Harness Engineering"</a:t>
            </a:r>
          </a:p>
        </p:txBody>
      </p:sp>
      <p:sp>
        <p:nvSpPr>
          <p:cNvPr id="16" name="Oval 15"/>
          <p:cNvSpPr/>
          <p:nvPr/>
        </p:nvSpPr>
        <p:spPr>
          <a:xfrm>
            <a:off x="609600" y="2706624"/>
            <a:ext cx="268224" cy="268224"/>
          </a:xfrm>
          <a:prstGeom prst="ellipse">
            <a:avLst/>
          </a:prstGeom>
          <a:solidFill>
            <a:srgbClr val="525252"/>
          </a:solidFill>
          <a:ln>
            <a:solidFill>
              <a:srgbClr val="52525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036320" y="2609088"/>
            <a:ext cx="5486400" cy="48768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1" i="0" dirty="0">
                <a:solidFill>
                  <a:srgbClr val="111827"/>
                </a:solidFill>
              </a:rPr>
              <a:t>Advancing Agent Loops with Humanize (Slides)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22720" y="2609088"/>
            <a:ext cx="5181599" cy="48768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000" b="0" i="0">
                <a:solidFill>
                  <a:srgbClr val="525252"/>
                </a:solidFill>
              </a:rPr>
              <a:t>https://lzhu.me/assets/slides/202606-advancing-agent-loops-with-humanize.pdf</a:t>
            </a:r>
          </a:p>
        </p:txBody>
      </p:sp>
      <p:sp>
        <p:nvSpPr>
          <p:cNvPr id="19" name="Oval 18"/>
          <p:cNvSpPr/>
          <p:nvPr/>
        </p:nvSpPr>
        <p:spPr>
          <a:xfrm>
            <a:off x="609600" y="3218688"/>
            <a:ext cx="268224" cy="268224"/>
          </a:xfrm>
          <a:prstGeom prst="ellipse">
            <a:avLst/>
          </a:prstGeom>
          <a:solidFill>
            <a:srgbClr val="525252"/>
          </a:solidFill>
          <a:ln>
            <a:solidFill>
              <a:srgbClr val="52525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1036320" y="3121152"/>
            <a:ext cx="5486400" cy="48768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1" i="0">
                <a:solidFill>
                  <a:srgbClr val="111827"/>
                </a:solidFill>
              </a:rPr>
              <a:t>微信文章 · Vibe Coding 完整流程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22720" y="3121152"/>
            <a:ext cx="5181599" cy="48768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000" b="0" i="0">
                <a:solidFill>
                  <a:srgbClr val="525252"/>
                </a:solidFill>
              </a:rPr>
              <a:t>https://mp.weixin.qq.com/s/3woX_Go5M2AEq_FwczkAqw</a:t>
            </a:r>
          </a:p>
        </p:txBody>
      </p:sp>
      <p:sp>
        <p:nvSpPr>
          <p:cNvPr id="22" name="Oval 21"/>
          <p:cNvSpPr/>
          <p:nvPr/>
        </p:nvSpPr>
        <p:spPr>
          <a:xfrm>
            <a:off x="609600" y="3730752"/>
            <a:ext cx="268224" cy="268224"/>
          </a:xfrm>
          <a:prstGeom prst="ellipse">
            <a:avLst/>
          </a:prstGeom>
          <a:solidFill>
            <a:srgbClr val="525252"/>
          </a:solidFill>
          <a:ln>
            <a:solidFill>
              <a:srgbClr val="52525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1036320" y="3633216"/>
            <a:ext cx="5486400" cy="48768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1" i="0">
                <a:solidFill>
                  <a:srgbClr val="111827"/>
                </a:solidFill>
              </a:rPr>
              <a:t>awesome-design-md (37k+ Stars · DESIGN.md 集合)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22720" y="3633216"/>
            <a:ext cx="5181599" cy="48768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000" b="0" i="0">
                <a:solidFill>
                  <a:srgbClr val="525252"/>
                </a:solidFill>
              </a:rPr>
              <a:t>github · awesome-design-md</a:t>
            </a:r>
          </a:p>
        </p:txBody>
      </p:sp>
      <p:sp>
        <p:nvSpPr>
          <p:cNvPr id="25" name="Oval 24"/>
          <p:cNvSpPr/>
          <p:nvPr/>
        </p:nvSpPr>
        <p:spPr>
          <a:xfrm>
            <a:off x="609600" y="4242816"/>
            <a:ext cx="268224" cy="268224"/>
          </a:xfrm>
          <a:prstGeom prst="ellipse">
            <a:avLst/>
          </a:prstGeom>
          <a:solidFill>
            <a:srgbClr val="525252"/>
          </a:solidFill>
          <a:ln>
            <a:solidFill>
              <a:srgbClr val="52525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1036320" y="4145280"/>
            <a:ext cx="5486400" cy="48768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1" i="0">
                <a:solidFill>
                  <a:srgbClr val="111827"/>
                </a:solidFill>
              </a:rPr>
              <a:t>84 条 Claude Code 最佳实践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522720" y="4145280"/>
            <a:ext cx="5181599" cy="48768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000" b="0" i="0">
                <a:solidFill>
                  <a:srgbClr val="525252"/>
                </a:solidFill>
              </a:rPr>
              <a:t>官方博客 &amp; 社区精编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09600" y="5059680"/>
            <a:ext cx="10972800" cy="1280160"/>
          </a:xfrm>
          <a:prstGeom prst="rect">
            <a:avLst/>
          </a:prstGeom>
          <a:solidFill>
            <a:srgbClr val="525252"/>
          </a:solidFill>
          <a:ln>
            <a:solidFill>
              <a:srgbClr val="52525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609600" y="5120640"/>
            <a:ext cx="10972800" cy="60960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2200" b="1" i="0">
                <a:solidFill>
                  <a:srgbClr val="FFFFFF"/>
                </a:solidFill>
              </a:rPr>
              <a:t>感谢聆听 · Q &amp; A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09600" y="5887955"/>
            <a:ext cx="10972800" cy="221018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200" b="0" i="0" dirty="0" err="1">
                <a:solidFill>
                  <a:srgbClr val="FFFFFF"/>
                </a:solidFill>
              </a:rPr>
              <a:t>王浩然</a:t>
            </a:r>
            <a:r>
              <a:rPr sz="1200" b="0" i="0" dirty="0">
                <a:solidFill>
                  <a:srgbClr val="FFFFFF"/>
                </a:solidFill>
              </a:rPr>
              <a:t>  </a:t>
            </a:r>
            <a:r>
              <a:rPr sz="1200" b="0" i="0" dirty="0" err="1">
                <a:solidFill>
                  <a:srgbClr val="FFFFFF"/>
                </a:solidFill>
              </a:rPr>
              <a:t>ubecwang@gmail.com</a:t>
            </a:r>
            <a:r>
              <a:rPr sz="1200" b="0" i="0" dirty="0">
                <a:solidFill>
                  <a:srgbClr val="FFFFFF"/>
                </a:solidFill>
              </a:rPr>
              <a:t>  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19100" y="95250"/>
            <a:ext cx="11353800" cy="6386513"/>
          </a:xfrm>
          <a:prstGeom prst="rect">
            <a:avLst/>
          </a:prstGeom>
        </p:spPr>
      </p:pic>
      <p:sp>
        <p:nvSpPr>
          <p:cNvPr id="4" name="lzhu-progress-source">
            <a:extLst>
              <a:ext uri="{FF2B5EF4-FFF2-40B4-BE49-F238E27FC236}">
                <a16:creationId xmlns:a16="http://schemas.microsoft.com/office/drawing/2014/main" id="{93036810-F04E-89EE-9AC9-822C3C62094D}"/>
              </a:ext>
            </a:extLst>
          </p:cNvPr>
          <p:cNvSpPr>
            <a:spLocks noGrp="1"/>
          </p:cNvSpPr>
          <p:nvPr/>
        </p:nvSpPr>
        <p:spPr>
          <a:xfrm>
            <a:off x="152400" y="6629400"/>
            <a:ext cx="10591800" cy="24288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lang="en-US" sz="1100" b="0" dirty="0">
                <a:latin typeface="PingFang SC"/>
                <a:ea typeface="PingFang SC"/>
                <a:cs typeface="PingFang SC"/>
              </a:rPr>
              <a:t>https://</a:t>
            </a:r>
            <a:r>
              <a:rPr lang="en-US" sz="1100" b="0" dirty="0" err="1">
                <a:latin typeface="PingFang SC"/>
                <a:ea typeface="PingFang SC"/>
                <a:cs typeface="PingFang SC"/>
              </a:rPr>
              <a:t>lzhu.me</a:t>
            </a:r>
            <a:r>
              <a:rPr lang="en-US" sz="1100" b="0" dirty="0">
                <a:latin typeface="PingFang SC"/>
                <a:ea typeface="PingFang SC"/>
                <a:cs typeface="PingFang SC"/>
              </a:rPr>
              <a:t>/assets/slides/202606-advancing-agent-loops-with-humanize.pdf</a:t>
            </a:r>
          </a:p>
        </p:txBody>
      </p:sp>
    </p:spTree>
    <p:extLst>
      <p:ext uri="{BB962C8B-B14F-4D97-AF65-F5344CB8AC3E}">
        <p14:creationId xmlns:p14="http://schemas.microsoft.com/office/powerpoint/2010/main" val="427898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1D4ED8"/>
          </a:solidFill>
          <a:ln>
            <a:solidFill>
              <a:srgbClr val="1D4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1">
                <a:solidFill>
                  <a:srgbClr val="FFFFFF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Prompt Engineering · 2022-2023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1D4ED8"/>
          </a:solidFill>
          <a:ln>
            <a:solidFill>
              <a:srgbClr val="1D4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§1.1  从 Chat 到 Agent 的范式跃迁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1D4ED8"/>
          </a:solidFill>
          <a:ln>
            <a:solidFill>
              <a:srgbClr val="1D4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Chat 是"一问一答"；Agent 是"目标驱动的自主行动闭环"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609600" y="1706879"/>
          <a:ext cx="10972799" cy="30723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01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425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2063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维度</a:t>
                      </a:r>
                    </a:p>
                  </a:txBody>
                  <a:tcPr marL="60000" marR="60000" marT="30000" marB="30000">
                    <a:solidFill>
                      <a:srgbClr val="1D4ED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Chat</a:t>
                      </a:r>
                    </a:p>
                  </a:txBody>
                  <a:tcPr marL="60000" marR="60000" marT="30000" marB="30000">
                    <a:solidFill>
                      <a:srgbClr val="1D4ED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Agent</a:t>
                      </a:r>
                    </a:p>
                  </a:txBody>
                  <a:tcPr marL="60000" marR="60000" marT="30000" marB="30000">
                    <a:solidFill>
                      <a:srgbClr val="1D4E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2063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模式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单轮对话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多轮循环 (Loop)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2063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主动性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被动响应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主动规划与执行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2063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工具使用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无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文件、Shell、API、浏览器…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2063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记忆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上下文窗口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持久记忆 + 会话记忆 + Skill 沉淀</a:t>
                      </a:r>
                    </a:p>
                  </a:txBody>
                  <a:tcPr marL="60000" marR="60000" marT="30000" marB="30000">
                    <a:solidFill>
                      <a:srgbClr val="F9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2063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状态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无状态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827"/>
                          </a:solidFill>
                        </a:rPr>
                        <a:t>有状态，跨会话持久化</a:t>
                      </a:r>
                    </a:p>
                  </a:txBody>
                  <a:tcPr marL="60000" marR="60000" marT="30000" marB="300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09600" y="5608320"/>
            <a:ext cx="10972800" cy="85343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100" b="0" i="1">
                <a:solidFill>
                  <a:srgbClr val="6B7280"/>
                </a:solidFill>
              </a:rPr>
              <a:t>Google Cloud 官方定义：AI 智能体是使用 AI 来实现目标并代表用户完成任务的软件系统，表现出推理、规划和记忆能力，具有一定的自主性。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1D4ED8"/>
          </a:solidFill>
          <a:ln>
            <a:solidFill>
              <a:srgbClr val="1D4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1">
                <a:solidFill>
                  <a:srgbClr val="FFFFFF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Prompt Engineering · 2022-2023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1D4ED8"/>
          </a:solidFill>
          <a:ln>
            <a:solidFill>
              <a:srgbClr val="1D4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一个把 "Agent" 讲透的例子：OpenAI Codex Goals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1D4ED8"/>
          </a:solidFill>
          <a:ln>
            <a:solidFill>
              <a:srgbClr val="1D4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"普通 prompt 是一次性；Goals 是一个持久目标"</a:t>
            </a:r>
          </a:p>
        </p:txBody>
      </p:sp>
      <p:sp>
        <p:nvSpPr>
          <p:cNvPr id="10" name="Rectangle 9"/>
          <p:cNvSpPr/>
          <p:nvPr/>
        </p:nvSpPr>
        <p:spPr>
          <a:xfrm>
            <a:off x="609600" y="1645920"/>
            <a:ext cx="5364480" cy="4145280"/>
          </a:xfrm>
          <a:prstGeom prst="rect">
            <a:avLst/>
          </a:prstGeom>
          <a:solidFill>
            <a:srgbClr val="F3F4F6"/>
          </a:solidFill>
          <a:ln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09600" y="1645920"/>
            <a:ext cx="5364480" cy="487680"/>
          </a:xfrm>
          <a:prstGeom prst="rect">
            <a:avLst/>
          </a:prstGeom>
          <a:solidFill>
            <a:srgbClr val="9CA3AF"/>
          </a:solidFill>
          <a:ln>
            <a:solidFill>
              <a:srgbClr val="9CA3A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31519" y="1645920"/>
            <a:ext cx="5120640" cy="48768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300" b="1" i="0">
                <a:solidFill>
                  <a:srgbClr val="FFFFFF"/>
                </a:solidFill>
              </a:rPr>
              <a:t>普通 Prompt (一次性)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3439" y="2316480"/>
            <a:ext cx="4937759" cy="3413759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200" b="0">
                <a:solidFill>
                  <a:srgbClr val="111827"/>
                </a:solidFill>
              </a:rPr>
              <a:t>■ 你说做什么，模型做完就停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200" b="0">
                <a:solidFill>
                  <a:srgbClr val="111827"/>
                </a:solidFill>
              </a:rPr>
              <a:t>■ 每一轮都要重申目的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200" b="0">
                <a:solidFill>
                  <a:srgbClr val="111827"/>
                </a:solidFill>
              </a:rPr>
              <a:t>■ 不记得整体上下文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200" b="0">
                <a:solidFill>
                  <a:srgbClr val="111827"/>
                </a:solidFill>
              </a:rPr>
              <a:t>■ 不会自己检查进度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200" b="0">
                <a:solidFill>
                  <a:srgbClr val="111827"/>
                </a:solidFill>
              </a:rPr>
              <a:t>■ 不会自己决定"下一步做什么"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17919" y="1645920"/>
            <a:ext cx="5364480" cy="4145280"/>
          </a:xfrm>
          <a:prstGeom prst="rect">
            <a:avLst/>
          </a:prstGeom>
          <a:solidFill>
            <a:srgbClr val="FEF3C7"/>
          </a:solidFill>
          <a:ln w="19050">
            <a:solidFill>
              <a:srgbClr val="1D4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6217919" y="1645920"/>
            <a:ext cx="5364480" cy="487680"/>
          </a:xfrm>
          <a:prstGeom prst="rect">
            <a:avLst/>
          </a:prstGeom>
          <a:solidFill>
            <a:srgbClr val="1D4ED8"/>
          </a:solidFill>
          <a:ln>
            <a:solidFill>
              <a:srgbClr val="1D4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339840" y="1645920"/>
            <a:ext cx="5120640" cy="487680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300" b="1" i="0">
                <a:solidFill>
                  <a:srgbClr val="FFFFFF"/>
                </a:solidFill>
              </a:rPr>
              <a:t>Codex Goals (持久目标)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61760" y="2316480"/>
            <a:ext cx="4937759" cy="3413759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200" b="1">
                <a:solidFill>
                  <a:srgbClr val="111827"/>
                </a:solidFill>
              </a:rPr>
              <a:t>■ 目标不变，Codex 自主推进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200" b="0">
                <a:solidFill>
                  <a:srgbClr val="111827"/>
                </a:solidFill>
              </a:rPr>
              <a:t>■ 自己检查进度、决定下一步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200" b="0">
                <a:solidFill>
                  <a:srgbClr val="111827"/>
                </a:solidFill>
              </a:rPr>
              <a:t>■ 在预算内持续迭代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200" b="0">
                <a:solidFill>
                  <a:srgbClr val="111827"/>
                </a:solidFill>
              </a:rPr>
              <a:t>■ 典型：让它复现一篇论文的每个结论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200" b="0">
                <a:solidFill>
                  <a:srgbClr val="111827"/>
                </a:solidFill>
              </a:rPr>
              <a:t>■ 每个结论标注：证据 · 状态 · 剩余不确定性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9600" y="5974080"/>
            <a:ext cx="10972800" cy="390144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200" b="0" i="1">
                <a:solidFill>
                  <a:srgbClr val="111827"/>
                </a:solidFill>
              </a:rPr>
              <a:t>从 Prompt 到 Goals，就是从"提问"到"托管"——Agent 心智模式的分水岭。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390144"/>
          </a:xfrm>
          <a:prstGeom prst="rect">
            <a:avLst/>
          </a:prstGeom>
          <a:solidFill>
            <a:srgbClr val="1D4ED8"/>
          </a:solidFill>
          <a:ln>
            <a:solidFill>
              <a:srgbClr val="1D4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04800" y="24384"/>
            <a:ext cx="7924799" cy="341376"/>
          </a:xfrm>
          <a:prstGeom prst="rect">
            <a:avLst/>
          </a:prstGeom>
          <a:noFill/>
        </p:spPr>
        <p:txBody>
          <a:bodyPr wrap="none" tIns="0" bIns="0" anchor="ctr">
            <a:spAutoFit/>
          </a:bodyPr>
          <a:lstStyle/>
          <a:p>
            <a:r>
              <a:rPr sz="1000" b="1">
                <a:solidFill>
                  <a:srgbClr val="FFFFFF"/>
                </a:solidFill>
                <a:latin typeface="Consolas"/>
              </a:rPr>
              <a:t>Prompt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Context Eng.</a:t>
            </a:r>
            <a:r>
              <a:rPr sz="1000">
                <a:solidFill>
                  <a:srgbClr val="9CA3AF"/>
                </a:solidFill>
              </a:rPr>
              <a:t>  ▸  </a:t>
            </a:r>
            <a:r>
              <a:rPr sz="1000" b="0">
                <a:solidFill>
                  <a:srgbClr val="E5E7EB"/>
                </a:solidFill>
                <a:latin typeface="Consolas"/>
              </a:rPr>
              <a:t>Harness Eng.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90560" y="24384"/>
            <a:ext cx="3657600" cy="341376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r"/>
            <a:r>
              <a:rPr sz="1000" b="0" i="0">
                <a:solidFill>
                  <a:srgbClr val="FFFFFF"/>
                </a:solidFill>
              </a:rPr>
              <a:t>Prompt Engineering · 2022-2023</a:t>
            </a:r>
          </a:p>
        </p:txBody>
      </p:sp>
      <p:sp>
        <p:nvSpPr>
          <p:cNvPr id="5" name="Oval 4"/>
          <p:cNvSpPr/>
          <p:nvPr/>
        </p:nvSpPr>
        <p:spPr>
          <a:xfrm>
            <a:off x="11399519" y="6315456"/>
            <a:ext cx="426719" cy="426719"/>
          </a:xfrm>
          <a:prstGeom prst="ellipse">
            <a:avLst/>
          </a:prstGeom>
          <a:solidFill>
            <a:srgbClr val="1D4ED8"/>
          </a:solidFill>
          <a:ln>
            <a:solidFill>
              <a:srgbClr val="1D4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399519" y="6315456"/>
            <a:ext cx="426719" cy="42671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" y="548640"/>
            <a:ext cx="11216640" cy="67056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2400" b="1" i="0">
                <a:solidFill>
                  <a:srgbClr val="111827"/>
                </a:solidFill>
              </a:rPr>
              <a:t>§1.2  Agent 的核心引擎：ReAct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" y="1243584"/>
            <a:ext cx="853439" cy="73151"/>
          </a:xfrm>
          <a:prstGeom prst="rect">
            <a:avLst/>
          </a:prstGeom>
          <a:solidFill>
            <a:srgbClr val="1D4ED8"/>
          </a:solidFill>
          <a:ln>
            <a:solidFill>
              <a:srgbClr val="1D4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39" y="1194816"/>
            <a:ext cx="10241280" cy="390144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r>
              <a:rPr sz="1200" b="0" i="1">
                <a:solidFill>
                  <a:srgbClr val="6B7280"/>
                </a:solidFill>
              </a:rPr>
              <a:t>Reasoning + Acting，Yao et al., 2022</a:t>
            </a:r>
          </a:p>
        </p:txBody>
      </p:sp>
      <p:sp>
        <p:nvSpPr>
          <p:cNvPr id="10" name="Oval 9"/>
          <p:cNvSpPr/>
          <p:nvPr/>
        </p:nvSpPr>
        <p:spPr>
          <a:xfrm>
            <a:off x="1798320" y="1706879"/>
            <a:ext cx="853439" cy="853439"/>
          </a:xfrm>
          <a:prstGeom prst="ellipse">
            <a:avLst/>
          </a:prstGeom>
          <a:solidFill>
            <a:srgbClr val="1D4ED8"/>
          </a:solidFill>
          <a:ln>
            <a:solidFill>
              <a:srgbClr val="1D4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798320" y="1706879"/>
            <a:ext cx="853439" cy="85343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2400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7680" y="2682240"/>
            <a:ext cx="3474720" cy="48768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500" b="1" i="0">
                <a:solidFill>
                  <a:srgbClr val="111827"/>
                </a:solidFill>
              </a:rPr>
              <a:t>推理 Reasoning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7680" y="3230880"/>
            <a:ext cx="3474720" cy="182880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200" b="0" i="0">
                <a:solidFill>
                  <a:srgbClr val="374151"/>
                </a:solidFill>
              </a:rPr>
              <a:t>LLM 分析当前任务状态，决定下一步行动</a:t>
            </a:r>
          </a:p>
        </p:txBody>
      </p:sp>
      <p:sp>
        <p:nvSpPr>
          <p:cNvPr id="14" name="Oval 13"/>
          <p:cNvSpPr/>
          <p:nvPr/>
        </p:nvSpPr>
        <p:spPr>
          <a:xfrm>
            <a:off x="5516880" y="1706879"/>
            <a:ext cx="853439" cy="853439"/>
          </a:xfrm>
          <a:prstGeom prst="ellipse">
            <a:avLst/>
          </a:prstGeom>
          <a:solidFill>
            <a:srgbClr val="1D4ED8"/>
          </a:solidFill>
          <a:ln>
            <a:solidFill>
              <a:srgbClr val="1D4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5516880" y="1706879"/>
            <a:ext cx="853439" cy="85343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2400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06240" y="2682240"/>
            <a:ext cx="3474720" cy="48768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500" b="1" i="0">
                <a:solidFill>
                  <a:srgbClr val="111827"/>
                </a:solidFill>
              </a:rPr>
              <a:t>执行 Acting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06240" y="3230880"/>
            <a:ext cx="3474720" cy="182880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200" b="0" i="0">
                <a:solidFill>
                  <a:srgbClr val="374151"/>
                </a:solidFill>
              </a:rPr>
              <a:t>根据推理执行操作：Function Call / MCP / Shell / 代码</a:t>
            </a:r>
          </a:p>
        </p:txBody>
      </p:sp>
      <p:sp>
        <p:nvSpPr>
          <p:cNvPr id="18" name="Oval 17"/>
          <p:cNvSpPr/>
          <p:nvPr/>
        </p:nvSpPr>
        <p:spPr>
          <a:xfrm>
            <a:off x="9235440" y="1706879"/>
            <a:ext cx="853439" cy="853439"/>
          </a:xfrm>
          <a:prstGeom prst="ellipse">
            <a:avLst/>
          </a:prstGeom>
          <a:solidFill>
            <a:srgbClr val="1D4ED8"/>
          </a:solidFill>
          <a:ln>
            <a:solidFill>
              <a:srgbClr val="1D4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9235440" y="1706879"/>
            <a:ext cx="853439" cy="853439"/>
          </a:xfrm>
          <a:prstGeom prst="rect">
            <a:avLst/>
          </a:prstGeom>
          <a:noFill/>
        </p:spPr>
        <p:txBody>
          <a:bodyPr wrap="square" lIns="36000" tIns="18000" rIns="36000" bIns="18000" anchor="ctr">
            <a:spAutoFit/>
          </a:bodyPr>
          <a:lstStyle/>
          <a:p>
            <a:pPr algn="ctr"/>
            <a:r>
              <a:rPr sz="2400" b="1" i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924800" y="2682240"/>
            <a:ext cx="3474720" cy="48768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500" b="1" i="0">
                <a:solidFill>
                  <a:srgbClr val="111827"/>
                </a:solidFill>
              </a:rPr>
              <a:t>观察 Observation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924800" y="3230880"/>
            <a:ext cx="3474720" cy="1828800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pPr algn="ctr"/>
            <a:r>
              <a:rPr sz="1200" b="0" i="0">
                <a:solidFill>
                  <a:srgbClr val="374151"/>
                </a:solidFill>
              </a:rPr>
              <a:t>观察结果，反馈到下一轮；或判断目标达成则输出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09600" y="4450080"/>
            <a:ext cx="10972800" cy="1767839"/>
          </a:xfrm>
          <a:prstGeom prst="rect">
            <a:avLst/>
          </a:prstGeom>
          <a:solidFill>
            <a:srgbClr val="F3F4F6"/>
          </a:solidFill>
          <a:ln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853439" y="4511040"/>
            <a:ext cx="10485119" cy="426719"/>
          </a:xfrm>
          <a:prstGeom prst="rect">
            <a:avLst/>
          </a:prstGeom>
          <a:noFill/>
        </p:spPr>
        <p:txBody>
          <a:bodyPr wrap="square" lIns="36000" tIns="18000" rIns="36000" bIns="18000" anchor="t">
            <a:spAutoFit/>
          </a:bodyPr>
          <a:lstStyle/>
          <a:p>
            <a:r>
              <a:rPr sz="1300" b="1" i="0">
                <a:solidFill>
                  <a:srgbClr val="1D4ED8"/>
                </a:solidFill>
              </a:rPr>
              <a:t>工程实现的本质：一个 While 循环。每次迭代 = 一次 LLM 推理 + 工具调用 + 上下文处理。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53439" y="4937759"/>
            <a:ext cx="10485119" cy="1219200"/>
          </a:xfrm>
          <a:prstGeom prst="rect">
            <a:avLst/>
          </a:prstGeom>
          <a:solidFill>
            <a:srgbClr val="F9FAFB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1036320" y="5059679"/>
            <a:ext cx="10119359" cy="975360"/>
          </a:xfrm>
          <a:prstGeom prst="rect">
            <a:avLst/>
          </a:prstGeom>
          <a:noFill/>
        </p:spPr>
        <p:txBody>
          <a:bodyPr wrap="square" lIns="36000" tIns="18000" rIns="36000" bIns="18000">
            <a:spAutoFit/>
          </a:bodyPr>
          <a:lstStyle/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while not done: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    thought = llm.reason(context)          # 推理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    action  = llm.plan_action(thought)     # 决定动作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    obs     = tools.execute(action)        # 执行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    context.append(thought, action, obs)   # 观察</a:t>
            </a:r>
          </a:p>
          <a:p>
            <a:pPr>
              <a:lnSpc>
                <a:spcPct val="115000"/>
              </a:lnSpc>
            </a:pPr>
            <a:r>
              <a:rPr sz="1100">
                <a:solidFill>
                  <a:srgbClr val="1F2937"/>
                </a:solidFill>
                <a:latin typeface="Consolas"/>
              </a:rPr>
              <a:t>    done    = llm.check_goal(context)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jie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1316</TotalTime>
  <Words>6617</Words>
  <Application>Microsoft Macintosh PowerPoint</Application>
  <PresentationFormat>Widescreen</PresentationFormat>
  <Paragraphs>1137</Paragraphs>
  <Slides>55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55</vt:i4>
      </vt:variant>
    </vt:vector>
  </HeadingPairs>
  <TitlesOfParts>
    <vt:vector size="66" baseType="lpstr">
      <vt:lpstr>等线</vt:lpstr>
      <vt:lpstr>楷体_GB2312</vt:lpstr>
      <vt:lpstr>微软雅黑</vt:lpstr>
      <vt:lpstr>Microsoft YaHei UI</vt:lpstr>
      <vt:lpstr>PingFang SC</vt:lpstr>
      <vt:lpstr>Arial</vt:lpstr>
      <vt:lpstr>Calibri Light</vt:lpstr>
      <vt:lpstr>Consolas</vt:lpstr>
      <vt:lpstr>Wingdings</vt:lpstr>
      <vt:lpstr>jie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Dong Eric</dc:creator>
  <cp:lastModifiedBy>H.R. Wang</cp:lastModifiedBy>
  <cp:revision>606</cp:revision>
  <dcterms:created xsi:type="dcterms:W3CDTF">2023-08-24T16:08:17Z</dcterms:created>
  <dcterms:modified xsi:type="dcterms:W3CDTF">2026-07-20T13:17:40Z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DD5ECAC124D132171F6CE764DD014842_42</vt:lpwstr>
  </property>
  <property fmtid="{D5CDD505-2E9C-101B-9397-08002B2CF9AE}" pid="3" name="KSOProductBuildVer">
    <vt:lpwstr>2052-5.5.1.7991</vt:lpwstr>
  </property>
</Properties>
</file>