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c9664d8aad94160" /><Relationship Type="http://schemas.openxmlformats.org/officeDocument/2006/relationships/extended-properties" Target="/docProps/app.xml" Id="Rb1429f117b184949" /><Relationship Type="http://schemas.openxmlformats.org/officeDocument/2006/relationships/officeDocument" Target="/ppt/presentation.xml" Id="R5b4d351ff178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cb998b9c3415b"/>
  </p:sldMasterIdLst>
  <p:notesMasterIdLst>
    <p:notesMasterId xmlns:r="http://schemas.openxmlformats.org/officeDocument/2006/relationships" r:id="Rd9e187fc8d024e73"/>
  </p:notesMasterIdLst>
  <p:sldIdLst>
    <p:sldId xmlns:r="http://schemas.openxmlformats.org/officeDocument/2006/relationships" id="256" r:id="Ra005083cab4b4848"/>
    <p:sldId xmlns:r="http://schemas.openxmlformats.org/officeDocument/2006/relationships" id="257" r:id="Rfe27deffe27840d1"/>
    <p:sldId xmlns:r="http://schemas.openxmlformats.org/officeDocument/2006/relationships" id="258" r:id="Rcf3f3f9ac3734411"/>
    <p:sldId xmlns:r="http://schemas.openxmlformats.org/officeDocument/2006/relationships" id="259" r:id="R316662f9d1734e8a"/>
    <p:sldId xmlns:r="http://schemas.openxmlformats.org/officeDocument/2006/relationships" id="260" r:id="Rbddede1e29184edd"/>
    <p:sldId xmlns:r="http://schemas.openxmlformats.org/officeDocument/2006/relationships" id="261" r:id="R17039cf0289f4ea0"/>
    <p:sldId xmlns:r="http://schemas.openxmlformats.org/officeDocument/2006/relationships" id="262" r:id="R2a58ae1cbb444aaf"/>
    <p:sldId xmlns:r="http://schemas.openxmlformats.org/officeDocument/2006/relationships" id="263" r:id="R9a6bfd934ced4d69"/>
    <p:sldId xmlns:r="http://schemas.openxmlformats.org/officeDocument/2006/relationships" id="264" r:id="R34342f8b87054ad1"/>
    <p:sldId xmlns:r="http://schemas.openxmlformats.org/officeDocument/2006/relationships" id="265" r:id="R9370475ff6064c33"/>
    <p:sldId xmlns:r="http://schemas.openxmlformats.org/officeDocument/2006/relationships" id="266" r:id="Rdac5e3e2fc064596"/>
    <p:sldId xmlns:r="http://schemas.openxmlformats.org/officeDocument/2006/relationships" id="267" r:id="R1f0dc438d1814a0c"/>
    <p:sldId xmlns:r="http://schemas.openxmlformats.org/officeDocument/2006/relationships" id="268" r:id="R9a502be4015b4f99"/>
    <p:sldId xmlns:r="http://schemas.openxmlformats.org/officeDocument/2006/relationships" id="269" r:id="R622397547ac743d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c56fdd7baea4231" /><Relationship Type="http://schemas.openxmlformats.org/officeDocument/2006/relationships/slideMaster" Target="/ppt/slideMasters/slideMaster1.xml" Id="R1f9cb998b9c3415b" /><Relationship Type="http://schemas.openxmlformats.org/officeDocument/2006/relationships/notesMaster" Target="/ppt/notesMasters/notesMaster1.xml" Id="Rd9e187fc8d024e73" /><Relationship Type="http://schemas.openxmlformats.org/officeDocument/2006/relationships/presProps" Target="/ppt/presProps.xml" Id="R3ff63fd5cb3b4bb3" /><Relationship Type="http://schemas.openxmlformats.org/officeDocument/2006/relationships/tableStyles" Target="/ppt/tableStyles.xml" Id="Rd0f5728c9c014cda" /><Relationship Type="http://schemas.openxmlformats.org/officeDocument/2006/relationships/slide" Target="/ppt/slides/slide1.xml" Id="Ra005083cab4b4848" /><Relationship Type="http://schemas.openxmlformats.org/officeDocument/2006/relationships/slide" Target="/ppt/slides/slide2.xml" Id="Rfe27deffe27840d1" /><Relationship Type="http://schemas.openxmlformats.org/officeDocument/2006/relationships/slide" Target="/ppt/slides/slide3.xml" Id="Rcf3f3f9ac3734411" /><Relationship Type="http://schemas.openxmlformats.org/officeDocument/2006/relationships/slide" Target="/ppt/slides/slide4.xml" Id="R316662f9d1734e8a" /><Relationship Type="http://schemas.openxmlformats.org/officeDocument/2006/relationships/slide" Target="/ppt/slides/slide5.xml" Id="Rbddede1e29184edd" /><Relationship Type="http://schemas.openxmlformats.org/officeDocument/2006/relationships/slide" Target="/ppt/slides/slide6.xml" Id="R17039cf0289f4ea0" /><Relationship Type="http://schemas.openxmlformats.org/officeDocument/2006/relationships/slide" Target="/ppt/slides/slide7.xml" Id="R2a58ae1cbb444aaf" /><Relationship Type="http://schemas.openxmlformats.org/officeDocument/2006/relationships/slide" Target="/ppt/slides/slide8.xml" Id="R9a6bfd934ced4d69" /><Relationship Type="http://schemas.openxmlformats.org/officeDocument/2006/relationships/slide" Target="/ppt/slides/slide9.xml" Id="R34342f8b87054ad1" /><Relationship Type="http://schemas.openxmlformats.org/officeDocument/2006/relationships/slide" Target="/ppt/slides/slide10.xml" Id="R9370475ff6064c33" /><Relationship Type="http://schemas.openxmlformats.org/officeDocument/2006/relationships/slide" Target="/ppt/slides/slide11.xml" Id="Rdac5e3e2fc064596" /><Relationship Type="http://schemas.openxmlformats.org/officeDocument/2006/relationships/slide" Target="/ppt/slides/slide12.xml" Id="R1f0dc438d1814a0c" /><Relationship Type="http://schemas.openxmlformats.org/officeDocument/2006/relationships/slide" Target="/ppt/slides/slide13.xml" Id="R9a502be4015b4f99" /><Relationship Type="http://schemas.openxmlformats.org/officeDocument/2006/relationships/slide" Target="/ppt/slides/slide14.xml" Id="R622397547ac743d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9c444fd3e014c1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51fa85d1cee4e12" /><Relationship Type="http://schemas.openxmlformats.org/officeDocument/2006/relationships/notesMaster" Target="/ppt/notesMasters/notesMaster1.xml" Id="R3b6ffde8cef74f6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cd4451b06f94f8c" /><Relationship Type="http://schemas.openxmlformats.org/officeDocument/2006/relationships/notesMaster" Target="/ppt/notesMasters/notesMaster1.xml" Id="R66621db99e924a4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1a1f5c34cc64617" /><Relationship Type="http://schemas.openxmlformats.org/officeDocument/2006/relationships/notesMaster" Target="/ppt/notesMasters/notesMaster1.xml" Id="R673980d2bf31423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4c9f5c5d7014ae9" /><Relationship Type="http://schemas.openxmlformats.org/officeDocument/2006/relationships/notesMaster" Target="/ppt/notesMasters/notesMaster1.xml" Id="R56ad81cb23584d3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d6048dab57f4a2b" /><Relationship Type="http://schemas.openxmlformats.org/officeDocument/2006/relationships/notesMaster" Target="/ppt/notesMasters/notesMaster1.xml" Id="R0a339a2c6230478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ebcd65d6c804b67" /><Relationship Type="http://schemas.openxmlformats.org/officeDocument/2006/relationships/notesMaster" Target="/ppt/notesMasters/notesMaster1.xml" Id="R4b7c35e0e79d4c0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12d5c856c924737" /><Relationship Type="http://schemas.openxmlformats.org/officeDocument/2006/relationships/notesMaster" Target="/ppt/notesMasters/notesMaster1.xml" Id="Rd30a76cae3e84bc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3a6c02934604e1f" /><Relationship Type="http://schemas.openxmlformats.org/officeDocument/2006/relationships/notesMaster" Target="/ppt/notesMasters/notesMaster1.xml" Id="Rb1f6f5ef91f449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839177bd56745ad" /><Relationship Type="http://schemas.openxmlformats.org/officeDocument/2006/relationships/notesMaster" Target="/ppt/notesMasters/notesMaster1.xml" Id="Redca15a32ebd4fb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d8cee5f35804712" /><Relationship Type="http://schemas.openxmlformats.org/officeDocument/2006/relationships/notesMaster" Target="/ppt/notesMasters/notesMaster1.xml" Id="R405a9ba767fc4d8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51b782803ce40ad" /><Relationship Type="http://schemas.openxmlformats.org/officeDocument/2006/relationships/notesMaster" Target="/ppt/notesMasters/notesMaster1.xml" Id="R93bc307e59da4fc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6835beffe5d4360" /><Relationship Type="http://schemas.openxmlformats.org/officeDocument/2006/relationships/notesMaster" Target="/ppt/notesMasters/notesMaster1.xml" Id="R899816794e464a0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3329877c75f4862" /><Relationship Type="http://schemas.openxmlformats.org/officeDocument/2006/relationships/notesMaster" Target="/ppt/notesMasters/notesMaster1.xml" Id="Rbd83a97bdd1f421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e45fd48c671490c" /><Relationship Type="http://schemas.openxmlformats.org/officeDocument/2006/relationships/notesMaster" Target="/ppt/notesMasters/notesMaster1.xml" Id="Rc05c33fb243f414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开场先建立边界：训练出一个模型，只解决了功能正确性的一部分；将它部署为产品还需要性能、成本与可靠性。</a:t>
            </a:r>
          </a:p>
          <a:p xmlns:a="http://schemas.openxmlformats.org/drawingml/2006/main">
            <a:r>
              <a:t>本次希望回答三个问题：MLSys 是什么、研究什么、没有科研基础如何进入。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lecture script.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短上下文 sanity check 能达到 4.4K–4.8K output tok/s，说明环境没有系统性低报。</a:t>
            </a:r>
          </a:p>
          <a:p xmlns:a="http://schemas.openxmlformats.org/drawingml/2006/main">
            <a:r>
              <a:t>8K、32K、120K 的吞吐随上下文显著下降，同时 120K batch 被 KV capacity 限制在 8 左右。</a:t>
            </a:r>
          </a:p>
          <a:p xmlns:a="http://schemas.openxmlformats.org/drawingml/2006/main">
            <a:r>
              <a:t>FlashAttention-2 的高 FLOP utilization 来自 compute-rich prefill/training，不应作为 q_len=1 decode 的直接对照。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Companion A100 profiling experiment on a13.mit.edu.</a:t>
            </a:r>
          </a:p>
          <a:p xmlns:a="http://schemas.openxmlformats.org/drawingml/2006/main">
            <a:r>
              <a:t>- https://arxiv.org/abs/2307.08691</a:t>
            </a:r>
          </a:p>
          <a:p xmlns:a="http://schemas.openxmlformats.org/drawingml/2006/main">
            <a:r>
              <a:t>- https://arxiv.org/abs/2207.00032</a:t>
            </a:r>
          </a:p>
          <a:p xmlns:a="http://schemas.openxmlformats.org/drawingml/2006/main">
            <a:r>
              <a:t>- https://proceedings.mlsys.org/paper_files/paper/2024/file/5321b1dabcd2be188d796c21b733e8c7-Paper-Conference.pdf</a:t>
            </a:r>
          </a:p>
          <a:p xmlns:a="http://schemas.openxmlformats.org/drawingml/2006/main">
            <a:r>
              <a:t>- https://www.databricks.com/blog/llm-inference-performance-engineering-best-practices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根据简化估算，硬件需要显著提高单位算力对应的内存带宽，数量级约为 10^3；这里应解释为研究方向判断，而不是精确硬件规格。</a:t>
            </a:r>
          </a:p>
          <a:p xmlns:a="http://schemas.openxmlformats.org/drawingml/2006/main">
            <a:r>
              <a:t>优化可分为硬件平衡、模型数据流和系统复用三类。系统技巧能提高效率，但若每个 token 仍扫描大量 dense KV，就无法消除根本瓶颈。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roofline analysis and companion A100 experiment.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不建议先把操作系统、编译原理、CUDA 和分布式系统全部学完再做项目。</a:t>
            </a:r>
          </a:p>
          <a:p xmlns:a="http://schemas.openxmlformats.org/drawingml/2006/main">
            <a:r>
              <a:t>更有效的路径是围绕当前项目按需学习，并确保每个阶段都有 trace、公式、benchmark 或代码作为产物。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lecture script.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训练、推理和 kernel 三条路线都可以形成入门项目。关键不是项目听起来多大，而是能否完整走过 profile、model、implement、verify。</a:t>
            </a:r>
          </a:p>
          <a:p xmlns:a="http://schemas.openxmlformats.org/drawingml/2006/main">
            <a:r>
              <a:t>建议先固定一个 workload 和 baseline，再只改变一个核心变量。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https://pytorch.org/tutorials/intermediate/ddp_tutorial.html</a:t>
            </a:r>
          </a:p>
          <a:p xmlns:a="http://schemas.openxmlformats.org/drawingml/2006/main">
            <a:r>
              <a:t>- https://docs.vllm.ai/</a:t>
            </a:r>
          </a:p>
          <a:p xmlns:a="http://schemas.openxmlformats.org/drawingml/2006/main">
            <a:r>
              <a:t>- https://triton-lang.org/main/getting-started/tutorials/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课程应当作为项目过程中的参考资料，而不是必须依次完成的前置清单。</a:t>
            </a:r>
          </a:p>
          <a:p xmlns:a="http://schemas.openxmlformats.org/drawingml/2006/main">
            <a:r>
              <a:t>零基础优先 MLSysBook/TinyTorch 建立全栈视角；随后根据方向选择 CMU DLSys、Stanford CS149/CS336 或 MIT 6.5940。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https://mlsysbook.ai/</a:t>
            </a:r>
          </a:p>
          <a:p xmlns:a="http://schemas.openxmlformats.org/drawingml/2006/main">
            <a:r>
              <a:t>- https://dlsyscourse.org/</a:t>
            </a:r>
          </a:p>
          <a:p xmlns:a="http://schemas.openxmlformats.org/drawingml/2006/main">
            <a:r>
              <a:t>- https://gfxcourses.stanford.edu/cs149/fall25/</a:t>
            </a:r>
          </a:p>
          <a:p xmlns:a="http://schemas.openxmlformats.org/drawingml/2006/main">
            <a:r>
              <a:t>- https://cs336.stanford.edu/</a:t>
            </a:r>
          </a:p>
          <a:p xmlns:a="http://schemas.openxmlformats.org/drawingml/2006/main">
            <a:r>
              <a:t>- https://efficientml.ai/</a:t>
            </a:r>
          </a:p>
          <a:p xmlns:a="http://schemas.openxmlformats.org/drawingml/2006/main">
            <a:r>
              <a:t>- https://fullstackdeeplearning.com/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Transformer 公式只告诉我们应当计算什么，不会自动决定数据切分、算子映射、显存管理、并行策略或在线调度。</a:t>
            </a:r>
          </a:p>
          <a:p xmlns:a="http://schemas.openxmlformats.org/drawingml/2006/main">
            <a:r>
              <a:t>这一页沿执行链逐层说明：模型经过框架、运行时和硬件，最后才能成为满足服务约束的产品。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lecture script.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MLSys 通常分为 Systems for ML 和 ML for Systems。</a:t>
            </a:r>
          </a:p>
          <a:p xmlns:a="http://schemas.openxmlformats.org/drawingml/2006/main">
            <a:r>
              <a:t>本次聚焦 Systems for ML，因为它是大多数学生接触训练系统、推理系统、compiler 和 kernel 的入口。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https://mlsysbook.ai/about/</a:t>
            </a:r>
          </a:p>
          <a:p xmlns:a="http://schemas.openxmlformats.org/drawingml/2006/main">
            <a:r>
              <a:t>- https://fullstackdeeplearning.com/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这一页建立 MLSys 的跨层视角。单独优化 kernel 不一定改善端到端性能，模型结构或调度策略也可能改变底层 workload。</a:t>
            </a:r>
          </a:p>
          <a:p xmlns:a="http://schemas.openxmlformats.org/drawingml/2006/main">
            <a:r>
              <a:t>研究工作通常需要定位瓶颈所在层，再判断优化是否会把瓶颈移动到其他层。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https://mlsysbook.ai/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第一，kernel、调度和跨层设计仍然需要深入系统推理。第二，AI 应用扩展会持续提高 Infra 的重要性。</a:t>
            </a:r>
          </a:p>
          <a:p xmlns:a="http://schemas.openxmlformats.org/drawingml/2006/main">
            <a:r>
              <a:t>第三，很多项目可以在编码前通过 profile 和公式判断理论空间。这里需要强调：确定的是性能上界，不是论文一定成功。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lecture script.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MLSys 项目通常先 profile，再建立性能模型。模型的作用不是取代测量，而是判断瓶颈和理论优化空间。</a:t>
            </a:r>
          </a:p>
          <a:p xmlns:a="http://schemas.openxmlformats.org/drawingml/2006/main">
            <a:r>
              <a:t>只有上界足够大时，才值得进入实现阶段；最后必须用端到端 workload 验证，而不能只报告 microbenchmark。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lecture script.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训练系统关注如何扩展模型与集群；推理系统关注 latency、throughput 和 memory；compiler/kernel 关注如何把算子高效映射到硬件。</a:t>
            </a:r>
          </a:p>
          <a:p xmlns:a="http://schemas.openxmlformats.org/drawingml/2006/main">
            <a:r>
              <a:t>初学者不需要同时学习全部方向，应当先选择一条主线，再通过项目补齐相关基础。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https://mlsysbook.ai/</a:t>
            </a:r>
          </a:p>
          <a:p xmlns:a="http://schemas.openxmlformats.org/drawingml/2006/main">
            <a:r>
              <a:t>- https://dlsyscourse.org/</a:t>
            </a:r>
          </a:p>
          <a:p xmlns:a="http://schemas.openxmlformats.org/drawingml/2006/main">
            <a:r>
              <a:t>- https://gfxcourses.stanford.edu/cs149/fall25/</a:t>
            </a:r>
          </a:p>
          <a:p xmlns:a="http://schemas.openxmlformats.org/drawingml/2006/main">
            <a:r>
              <a:t>- https://cs336.stanford.edu/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这一页只建立分析框架：每一步耗时由内存路径和计算路径中较慢的一项决定。</a:t>
            </a:r>
          </a:p>
          <a:p xmlns:a="http://schemas.openxmlformats.org/drawingml/2006/main">
            <a:r>
              <a:t>长上下文 decode 的三个关键事实是 q_len=1、KV 随上下文增长，以及显存容量限制并发。下一页展开完整推导。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roofline derivation.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先令 memory time 与 compute time 相等，求 crossover batch B*。</a:t>
            </a:r>
          </a:p>
          <a:p xmlns:a="http://schemas.openxmlformats.org/drawingml/2006/main">
            <a:r>
              <a:t>对 dense model，N_total/N_active 约为 1；现代加速器 FLOPs/BW 很高，因此所需 B* 很大。</a:t>
            </a:r>
          </a:p>
          <a:p xmlns:a="http://schemas.openxmlformats.org/drawingml/2006/main">
            <a:r>
              <a:t>当 BK 远大于模型参数读取后，KV 主导，平衡条件化为硬件 FLOP/B 与模型 active FLOPs/KV byte 的比较。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LaTeX roofline derivation in outputs/phd_topic1_roofline_derivation.png.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50eaac8264ed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5cb6e09c2a44394" /><Relationship Type="http://schemas.openxmlformats.org/officeDocument/2006/relationships/slideLayout" Target="/ppt/slideLayouts/slideLayout1.xml" Id="R66879c0b6f18436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79c0b6f18436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165d18904cd5" /><Relationship Type="http://schemas.openxmlformats.org/officeDocument/2006/relationships/notesSlide" Target="/ppt/notesSlides/notesSlide1.xml" Id="R63dac274f555438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3d3ef5f6404d" /><Relationship Type="http://schemas.openxmlformats.org/officeDocument/2006/relationships/notesSlide" Target="/ppt/notesSlides/notesSlide10.xml" Id="R5f01ee3368c8476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c0ab47c5480f" /><Relationship Type="http://schemas.openxmlformats.org/officeDocument/2006/relationships/notesSlide" Target="/ppt/notesSlides/notesSlide11.xml" Id="R199d5e152b5d455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b389cfd0348de" /><Relationship Type="http://schemas.openxmlformats.org/officeDocument/2006/relationships/notesSlide" Target="/ppt/notesSlides/notesSlide12.xml" Id="Ra570f9af51ba488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48b03a284aef" /><Relationship Type="http://schemas.openxmlformats.org/officeDocument/2006/relationships/notesSlide" Target="/ppt/notesSlides/notesSlide13.xml" Id="R8a490fc37131477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d23723be44beb" /><Relationship Type="http://schemas.openxmlformats.org/officeDocument/2006/relationships/notesSlide" Target="/ppt/notesSlides/notesSlide14.xml" Id="Rd20be38a2156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d034d919d4015" /><Relationship Type="http://schemas.openxmlformats.org/officeDocument/2006/relationships/notesSlide" Target="/ppt/notesSlides/notesSlide2.xml" Id="Rb6451a43944d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eda40d12497c" /><Relationship Type="http://schemas.openxmlformats.org/officeDocument/2006/relationships/notesSlide" Target="/ppt/notesSlides/notesSlide3.xml" Id="R9b3d635785ee44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022401203431e" /><Relationship Type="http://schemas.openxmlformats.org/officeDocument/2006/relationships/notesSlide" Target="/ppt/notesSlides/notesSlide4.xml" Id="Rc6d675e8fd70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46e40f25421a" /><Relationship Type="http://schemas.openxmlformats.org/officeDocument/2006/relationships/notesSlide" Target="/ppt/notesSlides/notesSlide5.xml" Id="R450ab22a5943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71dded3845eb" /><Relationship Type="http://schemas.openxmlformats.org/officeDocument/2006/relationships/notesSlide" Target="/ppt/notesSlides/notesSlide6.xml" Id="R145035bc8f38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cf39555f74040" /><Relationship Type="http://schemas.openxmlformats.org/officeDocument/2006/relationships/notesSlide" Target="/ppt/notesSlides/notesSlide7.xml" Id="Re0170cbd7121453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3f5c8fe684d51" /><Relationship Type="http://schemas.openxmlformats.org/officeDocument/2006/relationships/notesSlide" Target="/ppt/notesSlides/notesSlide8.xml" Id="R5a500f0f4f2f4ed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3e847c3a4dd7" /><Relationship Type="http://schemas.openxmlformats.org/officeDocument/2006/relationships/image" Target="/ppt/media/image.png" Id="Rde320896c41f41e7" /><Relationship Type="http://schemas.openxmlformats.org/officeDocument/2006/relationships/notesSlide" Target="/ppt/notesSlides/notesSlide9.xml" Id="Re75c5cb6af5f4c0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4D0D09-FE6A-444A-A254-28E88EEC4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14400"/>
            <a:ext cx="10287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05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405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MLSys：从 AI 到 Infra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67FDA24-9454-4493-84B5-7BB25403F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47850"/>
            <a:ext cx="6667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80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Machine Learning Systems 入门</a:t>
            </a:r>
          </a:p>
        </p:txBody>
      </p:sp>
      <p:sp>
        <p:nvSpPr>
          <p:cNvPr id="3" name="blank-canvas">
            <a:extLst xmlns:a="http://schemas.openxmlformats.org/drawingml/2006/main">
              <a:ext uri="{FF2B5EF4-FFF2-40B4-BE49-F238E27FC236}">
                <a16:creationId xmlns:a16="http://schemas.microsoft.com/office/drawing/2014/main" id="{31926765-8271-497E-AE0B-81B594F1E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62100"/>
            <a:ext cx="11391900" cy="434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lank-prompt">
            <a:extLst xmlns:a="http://schemas.openxmlformats.org/drawingml/2006/main">
              <a:ext uri="{FF2B5EF4-FFF2-40B4-BE49-F238E27FC236}">
                <a16:creationId xmlns:a16="http://schemas.microsoft.com/office/drawing/2014/main" id="{0B0BF8C4-674F-4DF3-B1F6-6F15ABC0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55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让模型在真实硬件、真实负载和真实约束下高效运行</a:t>
            </a:r>
          </a:p>
        </p:txBody>
      </p:sp>
      <p:sp>
        <p:nvSpPr>
          <p:cNvPr id="5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0F5252BE-A0DC-4C50-87AD-99101570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Introductory talk · Machine Learning Systems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0D945E0-762B-4535-B5C4-0ECC0CB6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1020837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1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CADFCEA-206F-41A2-9903-7F61E97EF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788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A100 实测：120K Decode 撞上 KV 容量墙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56F3D4FC-C173-4E77-A405-3C9A584CC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50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短上下文吞吐正常；极长上下文下，batch 在恢复算力利用前已受 KV capacity 限制。</a:t>
            </a:r>
          </a:p>
        </p:txBody>
      </p:sp>
      <p:sp>
        <p:nvSpPr>
          <p:cNvPr id="3" name="setup-strip">
            <a:extLst xmlns:a="http://schemas.openxmlformats.org/drawingml/2006/main">
              <a:ext uri="{FF2B5EF4-FFF2-40B4-BE49-F238E27FC236}">
                <a16:creationId xmlns:a16="http://schemas.microsoft.com/office/drawing/2014/main" id="{53F27227-2A86-43DC-BD7D-C7D5A196F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57300"/>
            <a:ext cx="113919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7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E28EA32D-A00E-40FE-9939-FDFDEB18F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62075"/>
            <a:ext cx="1097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1657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Setup: a13.mit.edu, single A100-SXM4-80GB; vLLM 0.9.1, BF16 weights/KV, Flash Attention backend, detokenization off. 120K uses Qwen2.5-7B-Instruct with local 128K YaRN config for systems stress only.</a:t>
            </a:r>
          </a:p>
        </p:txBody>
      </p:sp>
      <p:sp>
        <p:nvSpPr>
          <p:cNvPr id="5" name="capacity-panel">
            <a:extLst xmlns:a="http://schemas.openxmlformats.org/drawingml/2006/main">
              <a:ext uri="{FF2B5EF4-FFF2-40B4-BE49-F238E27FC236}">
                <a16:creationId xmlns:a16="http://schemas.microsoft.com/office/drawing/2014/main" id="{6FF76214-DDBB-4844-8C91-2ECE7AEC3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24050"/>
            <a:ext cx="3390900" cy="3371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D7D5176-E794-4722-A966-CA1D8654B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2121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Capacity wall</a:t>
            </a:r>
          </a:p>
        </p:txBody>
      </p:sp>
      <p:sp>
        <p:nvSpPr>
          <p:cNvPr id="7" name="capacity-callout">
            <a:extLst xmlns:a="http://schemas.openxmlformats.org/drawingml/2006/main">
              <a:ext uri="{FF2B5EF4-FFF2-40B4-BE49-F238E27FC236}">
                <a16:creationId xmlns:a16="http://schemas.microsoft.com/office/drawing/2014/main" id="{46B8795E-15C1-4F2A-8AF4-B03DEDD85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27813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8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96DD80F-8935-4F79-8956-C52986DF5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19375"/>
            <a:ext cx="2514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9167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6B3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F6B35"/>
                </a:solidFill>
                <a:latin typeface="Helvetica Neue"/>
                <a:ea typeface="Helvetica Neue"/>
                <a:cs typeface="Helvetica Neue"/>
              </a:rPr>
              <a:t>120K context, batch 8</a:t>
            </a:r>
          </a:p>
          <a:p xmlns:a="http://schemas.openxmlformats.org/drawingml/2006/main">
            <a:pPr algn="ctr">
              <a:buNone/>
              <a:defRPr sz="1200" b="1">
                <a:solidFill>
                  <a:srgbClr val="FF6B3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F6B35"/>
                </a:solidFill>
                <a:latin typeface="Helvetica Neue"/>
                <a:ea typeface="Helvetica Neue"/>
                <a:cs typeface="Helvetica Neue"/>
              </a:rPr>
              <a:t>38.9 aggregate tok/s ≈ 4.9 tok/s/user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F8990C7-48B7-4B47-B940-EB0C185E0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33750"/>
            <a:ext cx="2781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The KV cache fills before batching can help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0E83E7BC-E73B-4DD4-8A66-5B99E5E2E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27813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57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Qwen2.5-7B has ~56 KiB KV/token. vLLM reports only 8.55x max concurrency for 131K tokens/request, about 1.1M total KV tokens after model and overhead.</a:t>
            </a:r>
          </a:p>
        </p:txBody>
      </p:sp>
      <p:sp>
        <p:nvSpPr>
          <p:cNvPr id="11" name="roofline-small">
            <a:extLst xmlns:a="http://schemas.openxmlformats.org/drawingml/2006/main">
              <a:ext uri="{FF2B5EF4-FFF2-40B4-BE49-F238E27FC236}">
                <a16:creationId xmlns:a16="http://schemas.microsoft.com/office/drawing/2014/main" id="{92667354-7569-4465-84BD-653C0F8C7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27813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1FF"/>
          </a:solidFill>
          <a:ln xmlns:a="http://schemas.openxmlformats.org/drawingml/2006/main" w="9525">
            <a:solidFill>
              <a:srgbClr val="2F5FB3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B5305B4-C94E-41B6-B8EA-A06917D17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14850"/>
            <a:ext cx="2514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1596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65" b="1">
                <a:solidFill>
                  <a:srgbClr val="2F5FB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65" b="1">
                <a:solidFill>
                  <a:srgbClr val="2F5FB3"/>
                </a:solidFill>
                <a:latin typeface="Helvetica Neue"/>
                <a:ea typeface="Helvetica Neue"/>
                <a:cs typeface="Helvetica Neue"/>
              </a:rPr>
              <a:t>At 120K, model balance is only ~1.9 FLOP/B</a:t>
            </a:r>
          </a:p>
          <a:p xmlns:a="http://schemas.openxmlformats.org/drawingml/2006/main">
            <a:pPr algn="ctr">
              <a:buNone/>
              <a:defRPr sz="1065" b="1">
                <a:solidFill>
                  <a:srgbClr val="2F5FB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65" b="1">
                <a:solidFill>
                  <a:srgbClr val="2F5FB3"/>
                </a:solidFill>
                <a:latin typeface="Helvetica Neue"/>
                <a:ea typeface="Helvetica Neue"/>
                <a:cs typeface="Helvetica Neue"/>
              </a:rPr>
              <a:t>vs A100 peak balance ≈153 FLOP/B.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C8FDE3D-D4DE-4871-9D5F-0D4C03EAA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2781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296"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3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Batching is capacity-limited before compute recovers.</a:t>
            </a:r>
          </a:p>
        </p:txBody>
      </p:sp>
      <p:sp>
        <p:nvSpPr>
          <p:cNvPr id="14" name="measure-panel">
            <a:extLst xmlns:a="http://schemas.openxmlformats.org/drawingml/2006/main">
              <a:ext uri="{FF2B5EF4-FFF2-40B4-BE49-F238E27FC236}">
                <a16:creationId xmlns:a16="http://schemas.microsoft.com/office/drawing/2014/main" id="{99B348FD-5CC8-4A5A-97C3-09DF2730F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1924050"/>
            <a:ext cx="4000500" cy="3371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F466B59-A6C2-4821-A823-6A391D362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095500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2121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Throughput falls with context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E905787-CF15-44E4-B04A-D0715DCE2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4574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Qwen2.5-7B, single A100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2CD1A78-88F2-4617-AE3B-475BC8B71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457450"/>
            <a:ext cx="876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9487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Output tok/s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A347EAA6-A90B-4862-8FD1-D19123AD0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24574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135"/>
          </a:bodyPr>
          <a:lstStyle xmlns:a="http://schemas.openxmlformats.org/drawingml/2006/main"/>
          <a:p xmlns:a="http://schemas.openxmlformats.org/drawingml/2006/main">
            <a:pPr algn="r">
              <a:buNone/>
              <a:defRPr sz="97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Util.†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D9AD3B1-E9D3-4EBE-94C0-BE0D15A45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857500"/>
            <a:ext cx="1295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128 ctx sanity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ED465F98-09D2-4740-B5CA-411ADC159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048000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0834"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63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batch 1024</a:t>
            </a:r>
          </a:p>
        </p:txBody>
      </p:sp>
      <p:sp>
        <p:nvSpPr>
          <p:cNvPr id="21" name="context-bar-bg-0">
            <a:extLst xmlns:a="http://schemas.openxmlformats.org/drawingml/2006/main">
              <a:ext uri="{FF2B5EF4-FFF2-40B4-BE49-F238E27FC236}">
                <a16:creationId xmlns:a16="http://schemas.microsoft.com/office/drawing/2014/main" id="{595E7E0A-9F74-4B3C-864A-2195BDEED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924175"/>
            <a:ext cx="1181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ontext-bar-0">
            <a:extLst xmlns:a="http://schemas.openxmlformats.org/drawingml/2006/main">
              <a:ext uri="{FF2B5EF4-FFF2-40B4-BE49-F238E27FC236}">
                <a16:creationId xmlns:a16="http://schemas.microsoft.com/office/drawing/2014/main" id="{55DE420C-78C4-4585-908B-C1EBBA233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924175"/>
            <a:ext cx="11239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A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7C9593FF-7955-4452-9044-C33CA3824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8956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2D8A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2D8A70"/>
                </a:solidFill>
                <a:latin typeface="Helvetica Neue"/>
                <a:ea typeface="Helvetica Neue"/>
                <a:cs typeface="Helvetica Neue"/>
              </a:rPr>
              <a:t>4756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3A1DBD0E-1D7E-4B5D-B843-1FE1689C4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8956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505"/>
          </a:bodyPr>
          <a:lstStyle xmlns:a="http://schemas.openxmlformats.org/drawingml/2006/main"/>
          <a:p xmlns:a="http://schemas.openxmlformats.org/drawingml/2006/main">
            <a:pPr algn="r">
              <a:buNone/>
              <a:defRPr sz="1013" b="1">
                <a:solidFill>
                  <a:srgbClr val="2D8A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13" b="1">
                <a:solidFill>
                  <a:srgbClr val="2D8A70"/>
                </a:solidFill>
                <a:latin typeface="Helvetica Neue"/>
                <a:ea typeface="Helvetica Neue"/>
                <a:cs typeface="Helvetica Neue"/>
              </a:rPr>
              <a:t>~20%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F33D34D9-4156-420E-A112-9444A67FF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352800"/>
            <a:ext cx="1295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8K context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C031E272-D0D2-481A-BB6C-9B057D6A4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543300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0834"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63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batch 128</a:t>
            </a:r>
          </a:p>
        </p:txBody>
      </p:sp>
      <p:sp>
        <p:nvSpPr>
          <p:cNvPr id="27" name="context-bar-bg-1">
            <a:extLst xmlns:a="http://schemas.openxmlformats.org/drawingml/2006/main">
              <a:ext uri="{FF2B5EF4-FFF2-40B4-BE49-F238E27FC236}">
                <a16:creationId xmlns:a16="http://schemas.microsoft.com/office/drawing/2014/main" id="{D028DC78-CD4D-4AC7-ABA3-051517D07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419475"/>
            <a:ext cx="1181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ontext-bar-1">
            <a:extLst xmlns:a="http://schemas.openxmlformats.org/drawingml/2006/main">
              <a:ext uri="{FF2B5EF4-FFF2-40B4-BE49-F238E27FC236}">
                <a16:creationId xmlns:a16="http://schemas.microsoft.com/office/drawing/2014/main" id="{BA0E5283-2AD5-419D-8D01-6ACDD62FF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419475"/>
            <a:ext cx="1714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5F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00965C98-3D98-4B16-8BAD-ADD560301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3909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2F5FB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2F5FB3"/>
                </a:solidFill>
                <a:latin typeface="Helvetica Neue"/>
                <a:ea typeface="Helvetica Neue"/>
                <a:cs typeface="Helvetica Neue"/>
              </a:rPr>
              <a:t>718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15B28D14-0350-4FAA-BCA0-001282699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3909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505"/>
          </a:bodyPr>
          <a:lstStyle xmlns:a="http://schemas.openxmlformats.org/drawingml/2006/main"/>
          <a:p xmlns:a="http://schemas.openxmlformats.org/drawingml/2006/main">
            <a:pPr algn="r">
              <a:buNone/>
              <a:defRPr sz="1013" b="1">
                <a:solidFill>
                  <a:srgbClr val="2F5FB3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13" b="1">
                <a:solidFill>
                  <a:srgbClr val="2F5FB3"/>
                </a:solidFill>
                <a:latin typeface="Helvetica Neue"/>
                <a:ea typeface="Helvetica Neue"/>
                <a:cs typeface="Helvetica Neue"/>
              </a:rPr>
              <a:t>3.0%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43B7F98D-37E9-4491-91AC-CCD85AE6A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848100"/>
            <a:ext cx="1295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32K context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3A8306DE-EBDF-45DF-99A3-9F86EDCF5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038600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0834"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63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batch 32</a:t>
            </a:r>
          </a:p>
        </p:txBody>
      </p:sp>
      <p:sp>
        <p:nvSpPr>
          <p:cNvPr id="33" name="context-bar-bg-2">
            <a:extLst xmlns:a="http://schemas.openxmlformats.org/drawingml/2006/main">
              <a:ext uri="{FF2B5EF4-FFF2-40B4-BE49-F238E27FC236}">
                <a16:creationId xmlns:a16="http://schemas.microsoft.com/office/drawing/2014/main" id="{1808D9A6-61CC-400F-B8AE-A9A0DB72D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914775"/>
            <a:ext cx="1181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ontext-bar-2">
            <a:extLst xmlns:a="http://schemas.openxmlformats.org/drawingml/2006/main">
              <a:ext uri="{FF2B5EF4-FFF2-40B4-BE49-F238E27FC236}">
                <a16:creationId xmlns:a16="http://schemas.microsoft.com/office/drawing/2014/main" id="{C85BC63C-77F9-4337-8700-208C0F0EA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914775"/>
            <a:ext cx="38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5C91B334-F6E5-4F37-B7FB-955D10DDE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8862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FF6B3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F6B35"/>
                </a:solidFill>
                <a:latin typeface="Helvetica Neue"/>
                <a:ea typeface="Helvetica Neue"/>
                <a:cs typeface="Helvetica Neue"/>
              </a:rPr>
              <a:t>181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381C3ED3-C140-43E3-8AF9-8C855E6F5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38862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505"/>
          </a:bodyPr>
          <a:lstStyle xmlns:a="http://schemas.openxmlformats.org/drawingml/2006/main"/>
          <a:p xmlns:a="http://schemas.openxmlformats.org/drawingml/2006/main">
            <a:pPr algn="r">
              <a:buNone/>
              <a:defRPr sz="1013" b="1">
                <a:solidFill>
                  <a:srgbClr val="FF6B3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13" b="1">
                <a:solidFill>
                  <a:srgbClr val="FF6B35"/>
                </a:solidFill>
                <a:latin typeface="Helvetica Neue"/>
                <a:ea typeface="Helvetica Neue"/>
                <a:cs typeface="Helvetica Neue"/>
              </a:rPr>
              <a:t>0.8%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5A555DD1-5932-45F8-9E44-57B09886B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343400"/>
            <a:ext cx="1295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57778"/>
          </a:bodyPr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120K context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3B46C99D-D75B-450C-8889-0F9EFD041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533900"/>
            <a:ext cx="95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0834"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863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batch 8</a:t>
            </a:r>
          </a:p>
        </p:txBody>
      </p:sp>
      <p:sp>
        <p:nvSpPr>
          <p:cNvPr id="39" name="context-bar-bg-3">
            <a:extLst xmlns:a="http://schemas.openxmlformats.org/drawingml/2006/main">
              <a:ext uri="{FF2B5EF4-FFF2-40B4-BE49-F238E27FC236}">
                <a16:creationId xmlns:a16="http://schemas.microsoft.com/office/drawing/2014/main" id="{EC08BA0A-5960-402B-9AE6-22EB4A3EB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410075"/>
            <a:ext cx="11811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context-bar-3">
            <a:extLst xmlns:a="http://schemas.openxmlformats.org/drawingml/2006/main">
              <a:ext uri="{FF2B5EF4-FFF2-40B4-BE49-F238E27FC236}">
                <a16:creationId xmlns:a16="http://schemas.microsoft.com/office/drawing/2014/main" id="{818DF0B5-DA63-4542-A7D2-CF8303451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410075"/>
            <a:ext cx="28575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13B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text">
            <a:extLst xmlns:a="http://schemas.openxmlformats.org/drawingml/2006/main">
              <a:ext uri="{FF2B5EF4-FFF2-40B4-BE49-F238E27FC236}">
                <a16:creationId xmlns:a16="http://schemas.microsoft.com/office/drawing/2014/main" id="{0804C71F-5F42-48D3-854F-06538F8E2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38150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809"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B13B4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B13B4A"/>
                </a:solidFill>
                <a:latin typeface="Helvetica Neue"/>
                <a:ea typeface="Helvetica Neue"/>
                <a:cs typeface="Helvetica Neue"/>
              </a:rPr>
              <a:t>38.9</a:t>
            </a:r>
          </a:p>
        </p:txBody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461A9436-B5B0-470E-BBFA-3EE3130E3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38150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505"/>
          </a:bodyPr>
          <a:lstStyle xmlns:a="http://schemas.openxmlformats.org/drawingml/2006/main"/>
          <a:p xmlns:a="http://schemas.openxmlformats.org/drawingml/2006/main">
            <a:pPr algn="r">
              <a:buNone/>
              <a:defRPr sz="1013" b="1">
                <a:solidFill>
                  <a:srgbClr val="B13B4A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13" b="1">
                <a:solidFill>
                  <a:srgbClr val="B13B4A"/>
                </a:solidFill>
                <a:latin typeface="Helvetica Neue"/>
                <a:ea typeface="Helvetica Neue"/>
                <a:cs typeface="Helvetica Neue"/>
              </a:rPr>
              <a:t>0.16%†</a:t>
            </a:r>
          </a:p>
        </p:txBody>
      </p:sp>
      <p:sp>
        <p:nvSpPr>
          <p:cNvPr id="43" name="text">
            <a:extLst xmlns:a="http://schemas.openxmlformats.org/drawingml/2006/main">
              <a:ext uri="{FF2B5EF4-FFF2-40B4-BE49-F238E27FC236}">
                <a16:creationId xmlns:a16="http://schemas.microsoft.com/office/drawing/2014/main" id="{85090B27-1989-4638-BE12-54D40E89E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91490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4755"/>
          </a:bodyPr>
          <a:lstStyle xmlns:a="http://schemas.openxmlformats.org/drawingml/2006/main"/>
          <a:p xmlns:a="http://schemas.openxmlformats.org/drawingml/2006/main">
            <a:pPr algn="l">
              <a:buNone/>
              <a:defRPr sz="102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2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†0.16% uses weight-matmul FLOPs (~13 GF/token). Counting attention arithmetic raises the rate, but it remains &lt;1% peak.</a:t>
            </a:r>
          </a:p>
        </p:txBody>
      </p:sp>
      <p:sp>
        <p:nvSpPr>
          <p:cNvPr id="44" name="sanity-panel">
            <a:extLst xmlns:a="http://schemas.openxmlformats.org/drawingml/2006/main">
              <a:ext uri="{FF2B5EF4-FFF2-40B4-BE49-F238E27FC236}">
                <a16:creationId xmlns:a16="http://schemas.microsoft.com/office/drawing/2014/main" id="{DCD88A72-30C7-497A-941A-4E223B8A1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924050"/>
            <a:ext cx="3581400" cy="3371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45" name="text">
            <a:extLst xmlns:a="http://schemas.openxmlformats.org/drawingml/2006/main">
              <a:ext uri="{FF2B5EF4-FFF2-40B4-BE49-F238E27FC236}">
                <a16:creationId xmlns:a16="http://schemas.microsoft.com/office/drawing/2014/main" id="{4497FDB7-5824-4D76-9C03-CC9CB2320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095500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2121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Sanity check and fair comparison</a:t>
            </a:r>
          </a:p>
        </p:txBody>
      </p:sp>
      <p:sp>
        <p:nvSpPr>
          <p:cNvPr id="46" name="sanity-callout">
            <a:extLst xmlns:a="http://schemas.openxmlformats.org/drawingml/2006/main">
              <a:ext uri="{FF2B5EF4-FFF2-40B4-BE49-F238E27FC236}">
                <a16:creationId xmlns:a16="http://schemas.microsoft.com/office/drawing/2014/main" id="{8010C056-DCBA-4665-B322-D9513B83D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495550"/>
            <a:ext cx="30289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5F0"/>
          </a:solidFill>
          <a:ln xmlns:a="http://schemas.openxmlformats.org/drawingml/2006/main" w="9525">
            <a:solidFill>
              <a:srgbClr val="2D8A70"/>
            </a:solidFill>
            <a:prstDash val="solid"/>
          </a:ln>
        </p:spPr>
      </p:sp>
      <p:sp>
        <p:nvSpPr>
          <p:cNvPr id="47" name="text">
            <a:extLst xmlns:a="http://schemas.openxmlformats.org/drawingml/2006/main">
              <a:ext uri="{FF2B5EF4-FFF2-40B4-BE49-F238E27FC236}">
                <a16:creationId xmlns:a16="http://schemas.microsoft.com/office/drawing/2014/main" id="{47F28057-6D79-4CB8-B544-7DCB4E2DC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590800"/>
            <a:ext cx="2686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0083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88" b="1">
                <a:solidFill>
                  <a:srgbClr val="2D8A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88" b="1">
                <a:solidFill>
                  <a:srgbClr val="2D8A70"/>
                </a:solidFill>
                <a:latin typeface="Helvetica Neue"/>
                <a:ea typeface="Helvetica Neue"/>
                <a:cs typeface="Helvetica Neue"/>
              </a:rPr>
              <a:t>Short-context sanity reaches 4.4K-4.8K tok/s</a:t>
            </a:r>
          </a:p>
          <a:p xmlns:a="http://schemas.openxmlformats.org/drawingml/2006/main">
            <a:pPr algn="ctr">
              <a:buNone/>
              <a:defRPr sz="1088" b="1">
                <a:solidFill>
                  <a:srgbClr val="2D8A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88" b="1">
                <a:solidFill>
                  <a:srgbClr val="2D8A70"/>
                </a:solidFill>
                <a:latin typeface="Helvetica Neue"/>
                <a:ea typeface="Helvetica Neue"/>
                <a:cs typeface="Helvetica Neue"/>
              </a:rPr>
              <a:t>(~61-62 TF/s, ~20% peak)</a:t>
            </a:r>
          </a:p>
        </p:txBody>
      </p:sp>
      <p:sp>
        <p:nvSpPr>
          <p:cNvPr id="48" name="lit-bar-0">
            <a:extLst xmlns:a="http://schemas.openxmlformats.org/drawingml/2006/main">
              <a:ext uri="{FF2B5EF4-FFF2-40B4-BE49-F238E27FC236}">
                <a16:creationId xmlns:a16="http://schemas.microsoft.com/office/drawing/2014/main" id="{C6A61A09-1E01-4A3F-B452-E80D92A91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219450"/>
            <a:ext cx="95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A7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text">
            <a:extLst xmlns:a="http://schemas.openxmlformats.org/drawingml/2006/main">
              <a:ext uri="{FF2B5EF4-FFF2-40B4-BE49-F238E27FC236}">
                <a16:creationId xmlns:a16="http://schemas.microsoft.com/office/drawing/2014/main" id="{F4B9340C-D73A-42B8-AF8E-5D9C925AC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18135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127"/>
          </a:bodyPr>
          <a:lstStyle xmlns:a="http://schemas.openxmlformats.org/drawingml/2006/main"/>
          <a:p xmlns:a="http://schemas.openxmlformats.org/drawingml/2006/main">
            <a:pPr algn="l">
              <a:buNone/>
              <a:defRPr sz="84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84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Short-context numbers match external 7B/8B serving reports around 4K-5K tok/s, so the setup is not simply under-tuned.</a:t>
            </a:r>
          </a:p>
        </p:txBody>
      </p:sp>
      <p:sp>
        <p:nvSpPr>
          <p:cNvPr id="50" name="lit-bar-1">
            <a:extLst xmlns:a="http://schemas.openxmlformats.org/drawingml/2006/main">
              <a:ext uri="{FF2B5EF4-FFF2-40B4-BE49-F238E27FC236}">
                <a16:creationId xmlns:a16="http://schemas.microsoft.com/office/drawing/2014/main" id="{840E034B-AD32-49A0-B382-4DFAD935E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657600"/>
            <a:ext cx="95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F5F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text">
            <a:extLst xmlns:a="http://schemas.openxmlformats.org/drawingml/2006/main">
              <a:ext uri="{FF2B5EF4-FFF2-40B4-BE49-F238E27FC236}">
                <a16:creationId xmlns:a16="http://schemas.microsoft.com/office/drawing/2014/main" id="{7D73D6CC-CA87-4C2F-BBEC-B3440A51E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1950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13"/>
          </a:bodyPr>
          <a:lstStyle xmlns:a="http://schemas.openxmlformats.org/drawingml/2006/main"/>
          <a:p xmlns:a="http://schemas.openxmlformats.org/drawingml/2006/main">
            <a:pPr algn="l">
              <a:buNone/>
              <a:defRPr sz="84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84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FlashAttention-2's high utilization is for compute-rich training/prefill attention where many query tokens reuse K/V tiles, not q_len=1 decode.</a:t>
            </a:r>
          </a:p>
        </p:txBody>
      </p:sp>
      <p:sp>
        <p:nvSpPr>
          <p:cNvPr id="52" name="lit-bar-2">
            <a:extLst xmlns:a="http://schemas.openxmlformats.org/drawingml/2006/main">
              <a:ext uri="{FF2B5EF4-FFF2-40B4-BE49-F238E27FC236}">
                <a16:creationId xmlns:a16="http://schemas.microsoft.com/office/drawing/2014/main" id="{9A0425AA-D03B-4A88-AE25-7235D30A4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095750"/>
            <a:ext cx="95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13B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text">
            <a:extLst xmlns:a="http://schemas.openxmlformats.org/drawingml/2006/main">
              <a:ext uri="{FF2B5EF4-FFF2-40B4-BE49-F238E27FC236}">
                <a16:creationId xmlns:a16="http://schemas.microsoft.com/office/drawing/2014/main" id="{200EB74F-834C-483D-A1FD-16D8D4AA5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05765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13"/>
          </a:bodyPr>
          <a:lstStyle xmlns:a="http://schemas.openxmlformats.org/drawingml/2006/main"/>
          <a:p xmlns:a="http://schemas.openxmlformats.org/drawingml/2006/main">
            <a:pPr algn="l">
              <a:buNone/>
              <a:defRPr sz="84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84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vLLM did use Flash Attention. The bottleneck is that 120K dense decode streams BF16 KV with little reuse and batch is capped at 8.</a:t>
            </a:r>
          </a:p>
        </p:txBody>
      </p:sp>
      <p:sp>
        <p:nvSpPr>
          <p:cNvPr id="54" name="lit-bar-3">
            <a:extLst xmlns:a="http://schemas.openxmlformats.org/drawingml/2006/main">
              <a:ext uri="{FF2B5EF4-FFF2-40B4-BE49-F238E27FC236}">
                <a16:creationId xmlns:a16="http://schemas.microsoft.com/office/drawing/2014/main" id="{77BDD2F6-2D27-4470-BFB5-365575EE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4533900"/>
            <a:ext cx="952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text">
            <a:extLst xmlns:a="http://schemas.openxmlformats.org/drawingml/2006/main">
              <a:ext uri="{FF2B5EF4-FFF2-40B4-BE49-F238E27FC236}">
                <a16:creationId xmlns:a16="http://schemas.microsoft.com/office/drawing/2014/main" id="{5A011402-05D0-4E82-8078-3C985746E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495800"/>
            <a:ext cx="2895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13"/>
          </a:bodyPr>
          <a:lstStyle xmlns:a="http://schemas.openxmlformats.org/drawingml/2006/main"/>
          <a:p xmlns:a="http://schemas.openxmlformats.org/drawingml/2006/main">
            <a:pPr algn="l">
              <a:buNone/>
              <a:defRPr sz="84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848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Decode literature agrees: Databricks emphasizes memory-bandwidth-bound decode / MBU; FlashDecoding++ separates GEMM prefill from GEMV-like decode.</a:t>
            </a:r>
          </a:p>
        </p:txBody>
      </p:sp>
      <p:sp>
        <p:nvSpPr>
          <p:cNvPr id="56" name="text">
            <a:extLst xmlns:a="http://schemas.openxmlformats.org/drawingml/2006/main">
              <a:ext uri="{FF2B5EF4-FFF2-40B4-BE49-F238E27FC236}">
                <a16:creationId xmlns:a16="http://schemas.microsoft.com/office/drawing/2014/main" id="{1BFF5207-0F33-4117-92FB-7703CE6E7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5029200"/>
            <a:ext cx="3105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3878"/>
          </a:bodyPr>
          <a:lstStyle xmlns:a="http://schemas.openxmlformats.org/drawingml/2006/main"/>
          <a:p xmlns:a="http://schemas.openxmlformats.org/drawingml/2006/main">
            <a:pPr algn="l">
              <a:buNone/>
              <a:defRPr sz="998" b="1">
                <a:solidFill>
                  <a:srgbClr val="B13B4A"/>
                </a:solidFill>
                <a:latin typeface="Helvetica Neue"/>
                <a:ea typeface="Helvetica Neue"/>
                <a:cs typeface="Helvetica Neue"/>
              </a:defRPr>
            </a:pPr>
            <a:r>
              <a:rPr sz="998" b="1">
                <a:solidFill>
                  <a:srgbClr val="B13B4A"/>
                </a:solidFill>
                <a:latin typeface="Helvetica Neue"/>
                <a:ea typeface="Helvetica Neue"/>
                <a:cs typeface="Helvetica Neue"/>
              </a:rPr>
              <a:t>Low extreme-context utilization is expected bandwidth/capacity behavior, not evidence of a naive kernel.</a:t>
            </a:r>
          </a:p>
        </p:txBody>
      </p:sp>
      <p:sp>
        <p:nvSpPr>
          <p:cNvPr id="57" name="profiling-bottom-claim">
            <a:extLst xmlns:a="http://schemas.openxmlformats.org/drawingml/2006/main">
              <a:ext uri="{FF2B5EF4-FFF2-40B4-BE49-F238E27FC236}">
                <a16:creationId xmlns:a16="http://schemas.microsoft.com/office/drawing/2014/main" id="{AC9CFEE4-DBE6-46BC-8FAB-F35D7F6B1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19750"/>
            <a:ext cx="113919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58" name="text">
            <a:extLst xmlns:a="http://schemas.openxmlformats.org/drawingml/2006/main">
              <a:ext uri="{FF2B5EF4-FFF2-40B4-BE49-F238E27FC236}">
                <a16:creationId xmlns:a16="http://schemas.microsoft.com/office/drawing/2014/main" id="{E38CCABF-16D5-4482-94E6-B10555FEA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24525"/>
            <a:ext cx="108394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8738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Extreme long-context decode is different from prefill/training: q_len=1 streams raw BF16 KV with little reuse. Useful fixes reduce KV/attention traffic; ordinary dense batching is not enough.</a:t>
            </a:r>
          </a:p>
        </p:txBody>
      </p:sp>
      <p:sp>
        <p:nvSpPr>
          <p:cNvPr id="59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8110FA19-4199-4EB1-AE15-4FEDB9EED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Sources: companion A100 profile; FlashAttention-2; DeepSpeed Inference; Databricks; FlashDecoding++; LMSYS; BentoML; Cerebrium.</a:t>
            </a:r>
          </a:p>
        </p:txBody>
      </p:sp>
      <p:sp>
        <p:nvSpPr>
          <p:cNvPr id="60" name="page-number">
            <a:extLst xmlns:a="http://schemas.openxmlformats.org/drawingml/2006/main">
              <a:ext uri="{FF2B5EF4-FFF2-40B4-BE49-F238E27FC236}">
                <a16:creationId xmlns:a16="http://schemas.microsoft.com/office/drawing/2014/main" id="{41531D69-FE40-40F0-A0EF-9B1D9861E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0550395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55BA60-0091-4BCF-80E5-C0BD57C7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结论：同时优化硬件平衡与模型数据流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D201E6ED-C578-4986-87E5-F794A8A8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数量级估算显示，带宽/算力比需提升约 10³；仅增加 batch 不足以解决极长上下文。</a:t>
            </a:r>
          </a:p>
        </p:txBody>
      </p:sp>
      <p:sp>
        <p:nvSpPr>
          <p:cNvPr id="3" name="col-bg-42">
            <a:extLst xmlns:a="http://schemas.openxmlformats.org/drawingml/2006/main">
              <a:ext uri="{FF2B5EF4-FFF2-40B4-BE49-F238E27FC236}">
                <a16:creationId xmlns:a16="http://schemas.microsoft.com/office/drawing/2014/main" id="{AFC90C9F-15AB-47E2-B142-83E080BF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l-title-42">
            <a:extLst xmlns:a="http://schemas.openxmlformats.org/drawingml/2006/main">
              <a:ext uri="{FF2B5EF4-FFF2-40B4-BE49-F238E27FC236}">
                <a16:creationId xmlns:a16="http://schemas.microsoft.com/office/drawing/2014/main" id="{D448295A-DACD-4257-86CC-B9FDCCCD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硬件：提高 BW / compute</a:t>
            </a:r>
          </a:p>
        </p:txBody>
      </p:sp>
      <p:sp>
        <p:nvSpPr>
          <p:cNvPr id="5" name="col-body-42">
            <a:extLst xmlns:a="http://schemas.openxmlformats.org/drawingml/2006/main">
              <a:ext uri="{FF2B5EF4-FFF2-40B4-BE49-F238E27FC236}">
                <a16:creationId xmlns:a16="http://schemas.microsoft.com/office/drawing/2014/main" id="{77452B63-E59F-4207-A325-4C1C040F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更高 HBM 带宽</a:t>
            </a:r>
          </a:p>
          <a:p xmlns:a="http://schemas.openxmlformats.org/drawingml/2006/main">
            <a:pPr>
              <a:def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更低数据搬运成本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near-memory / in-memory compute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为 decode 优化的硬件平衡</a:t>
            </a:r>
          </a:p>
        </p:txBody>
      </p:sp>
      <p:sp>
        <p:nvSpPr>
          <p:cNvPr id="6" name="col-bg-445">
            <a:extLst xmlns:a="http://schemas.openxmlformats.org/drawingml/2006/main">
              <a:ext uri="{FF2B5EF4-FFF2-40B4-BE49-F238E27FC236}">
                <a16:creationId xmlns:a16="http://schemas.microsoft.com/office/drawing/2014/main" id="{28E77B01-345F-481D-890D-3117CE54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5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l-title-445">
            <a:extLst xmlns:a="http://schemas.openxmlformats.org/drawingml/2006/main">
              <a:ext uri="{FF2B5EF4-FFF2-40B4-BE49-F238E27FC236}">
                <a16:creationId xmlns:a16="http://schemas.microsoft.com/office/drawing/2014/main" id="{0F77C356-EF19-4128-B9BB-3DEC1447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模型：减少 KV bytes</a:t>
            </a:r>
          </a:p>
        </p:txBody>
      </p:sp>
      <p:sp>
        <p:nvSpPr>
          <p:cNvPr id="8" name="col-body-445">
            <a:extLst xmlns:a="http://schemas.openxmlformats.org/drawingml/2006/main">
              <a:ext uri="{FF2B5EF4-FFF2-40B4-BE49-F238E27FC236}">
                <a16:creationId xmlns:a16="http://schemas.microsoft.com/office/drawing/2014/main" id="{7CBAE3C6-07B1-414B-8DE7-D378E058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MQA / GQA 与低比特 KV</a:t>
            </a:r>
          </a:p>
          <a:p xmlns:a="http://schemas.openxmlformats.org/drawingml/2006/main">
            <a:pPr>
              <a:def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sparse / block retrieval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shared-prefix reuse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compact recurrent 或 updateable state</a:t>
            </a:r>
          </a:p>
        </p:txBody>
      </p:sp>
      <p:sp>
        <p:nvSpPr>
          <p:cNvPr id="9" name="col-bg-848">
            <a:extLst xmlns:a="http://schemas.openxmlformats.org/drawingml/2006/main">
              <a:ext uri="{FF2B5EF4-FFF2-40B4-BE49-F238E27FC236}">
                <a16:creationId xmlns:a16="http://schemas.microsoft.com/office/drawing/2014/main" id="{888275D1-AB8E-4334-A074-FDE950B07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l-title-848">
            <a:extLst xmlns:a="http://schemas.openxmlformats.org/drawingml/2006/main">
              <a:ext uri="{FF2B5EF4-FFF2-40B4-BE49-F238E27FC236}">
                <a16:creationId xmlns:a16="http://schemas.microsoft.com/office/drawing/2014/main" id="{A8FFC472-E0CA-43D8-B1C4-F4747B14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系统：提高有效复用</a:t>
            </a:r>
          </a:p>
        </p:txBody>
      </p:sp>
      <p:sp>
        <p:nvSpPr>
          <p:cNvPr id="11" name="col-body-848">
            <a:extLst xmlns:a="http://schemas.openxmlformats.org/drawingml/2006/main">
              <a:ext uri="{FF2B5EF4-FFF2-40B4-BE49-F238E27FC236}">
                <a16:creationId xmlns:a16="http://schemas.microsoft.com/office/drawing/2014/main" id="{3447E4A2-99F2-4364-B62D-2F66FD41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continuous batching 与 paging</a:t>
            </a:r>
          </a:p>
          <a:p xmlns:a="http://schemas.openxmlformats.org/drawingml/2006/main">
            <a:pPr>
              <a:def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prefix caching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disaggregated serving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但不能消除架构产生的原始 KV traffic</a:t>
            </a:r>
          </a:p>
        </p:txBody>
      </p:sp>
      <p:sp>
        <p:nvSpPr>
          <p:cNvPr id="12" name="bottom-rule">
            <a:extLst xmlns:a="http://schemas.openxmlformats.org/drawingml/2006/main">
              <a:ext uri="{FF2B5EF4-FFF2-40B4-BE49-F238E27FC236}">
                <a16:creationId xmlns:a16="http://schemas.microsoft.com/office/drawing/2014/main" id="{15259F8C-40DF-4081-B717-BA455E7E6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1495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81F87FB-E459-4B03-A942-B733207C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MLSys 的输出不是单个技巧，而是从公式与 profile 推导出的 design space。</a:t>
            </a:r>
          </a:p>
        </p:txBody>
      </p:sp>
      <p:sp>
        <p:nvSpPr>
          <p:cNvPr id="14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FCEA79C9-2F4E-494C-9C3B-6FFC8561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Source: user roofline analysis and A100 profiling; 10^3 is a back-of-the-envelope order-of-magnitude statement.</a:t>
            </a:r>
          </a:p>
        </p:txBody>
      </p:sp>
      <p:sp>
        <p:nvSpPr>
          <p:cNvPr id="1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41E4AA-8707-456C-A90A-680B30FD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91050902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55BA60-0091-4BCF-80E5-C0BD57C7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入门路径：从一个可复现项目开始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D201E6ED-C578-4986-87E5-F794A8A8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Learning by doing 的目标是逐步扩大可解释、可测量、可实现的问题范围。</a:t>
            </a:r>
          </a:p>
        </p:txBody>
      </p:sp>
      <p:sp>
        <p:nvSpPr>
          <p:cNvPr id="3" name="col-bg-42">
            <a:extLst xmlns:a="http://schemas.openxmlformats.org/drawingml/2006/main">
              <a:ext uri="{FF2B5EF4-FFF2-40B4-BE49-F238E27FC236}">
                <a16:creationId xmlns:a16="http://schemas.microsoft.com/office/drawing/2014/main" id="{AFC90C9F-15AB-47E2-B142-83E080BF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l-title-42">
            <a:extLst xmlns:a="http://schemas.openxmlformats.org/drawingml/2006/main">
              <a:ext uri="{FF2B5EF4-FFF2-40B4-BE49-F238E27FC236}">
                <a16:creationId xmlns:a16="http://schemas.microsoft.com/office/drawing/2014/main" id="{D448295A-DACD-4257-86CC-B9FDCCCD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阶段 1：进入课题</a:t>
            </a:r>
          </a:p>
        </p:txBody>
      </p:sp>
      <p:sp>
        <p:nvSpPr>
          <p:cNvPr id="5" name="col-body-42">
            <a:extLst xmlns:a="http://schemas.openxmlformats.org/drawingml/2006/main">
              <a:ext uri="{FF2B5EF4-FFF2-40B4-BE49-F238E27FC236}">
                <a16:creationId xmlns:a16="http://schemas.microsoft.com/office/drawing/2014/main" id="{77452B63-E59F-4207-A325-4C1C040F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1. 复现 baseline</a:t>
            </a:r>
          </a:p>
          <a:p xmlns:a="http://schemas.openxmlformats.org/drawingml/2006/main">
            <a:pPr>
              <a:defRPr sz="120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2. 跟完研究闭环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3. 学会 Profiler / Nsight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4. 保存 profile trace</a:t>
            </a:r>
          </a:p>
        </p:txBody>
      </p:sp>
      <p:sp>
        <p:nvSpPr>
          <p:cNvPr id="6" name="col-bg-445">
            <a:extLst xmlns:a="http://schemas.openxmlformats.org/drawingml/2006/main">
              <a:ext uri="{FF2B5EF4-FFF2-40B4-BE49-F238E27FC236}">
                <a16:creationId xmlns:a16="http://schemas.microsoft.com/office/drawing/2014/main" id="{28E77B01-345F-481D-890D-3117CE54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5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l-title-445">
            <a:extLst xmlns:a="http://schemas.openxmlformats.org/drawingml/2006/main">
              <a:ext uri="{FF2B5EF4-FFF2-40B4-BE49-F238E27FC236}">
                <a16:creationId xmlns:a16="http://schemas.microsoft.com/office/drawing/2014/main" id="{0F77C356-EF19-4128-B9BB-3DEC1447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阶段 2：理解框架</a:t>
            </a:r>
          </a:p>
        </p:txBody>
      </p:sp>
      <p:sp>
        <p:nvSpPr>
          <p:cNvPr id="8" name="col-body-445">
            <a:extLst xmlns:a="http://schemas.openxmlformats.org/drawingml/2006/main">
              <a:ext uri="{FF2B5EF4-FFF2-40B4-BE49-F238E27FC236}">
                <a16:creationId xmlns:a16="http://schemas.microsoft.com/office/drawing/2014/main" id="{7CBAE3C6-07B1-414B-8DE7-D378E058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1. tensor storage</a:t>
            </a:r>
          </a:p>
          <a:p xmlns:a="http://schemas.openxmlformats.org/drawingml/2006/main">
            <a:pPr>
              <a:defRPr sz="120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2. graph &amp; autograd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3. saved activations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4. operator → GPU kernel</a:t>
            </a:r>
          </a:p>
        </p:txBody>
      </p:sp>
      <p:sp>
        <p:nvSpPr>
          <p:cNvPr id="9" name="col-bg-848">
            <a:extLst xmlns:a="http://schemas.openxmlformats.org/drawingml/2006/main">
              <a:ext uri="{FF2B5EF4-FFF2-40B4-BE49-F238E27FC236}">
                <a16:creationId xmlns:a16="http://schemas.microsoft.com/office/drawing/2014/main" id="{888275D1-AB8E-4334-A074-FDE950B07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l-title-848">
            <a:extLst xmlns:a="http://schemas.openxmlformats.org/drawingml/2006/main">
              <a:ext uri="{FF2B5EF4-FFF2-40B4-BE49-F238E27FC236}">
                <a16:creationId xmlns:a16="http://schemas.microsoft.com/office/drawing/2014/main" id="{A8FFC472-E0CA-43D8-B1C4-F4747B14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阶段 3：独立项目</a:t>
            </a:r>
          </a:p>
        </p:txBody>
      </p:sp>
      <p:sp>
        <p:nvSpPr>
          <p:cNvPr id="11" name="col-body-848">
            <a:extLst xmlns:a="http://schemas.openxmlformats.org/drawingml/2006/main">
              <a:ext uri="{FF2B5EF4-FFF2-40B4-BE49-F238E27FC236}">
                <a16:creationId xmlns:a16="http://schemas.microsoft.com/office/drawing/2014/main" id="{3447E4A2-99F2-4364-B62D-2F66FD41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1. 选择一条主线</a:t>
            </a:r>
          </a:p>
          <a:p xmlns:a="http://schemas.openxmlformats.org/drawingml/2006/main">
            <a:pPr>
              <a:defRPr sz="120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2. 固定 workload / baseline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3. 提出瓶颈假设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4. 完成可测量优化</a:t>
            </a:r>
          </a:p>
        </p:txBody>
      </p:sp>
      <p:sp>
        <p:nvSpPr>
          <p:cNvPr id="12" name="bottom-rule">
            <a:extLst xmlns:a="http://schemas.openxmlformats.org/drawingml/2006/main">
              <a:ext uri="{FF2B5EF4-FFF2-40B4-BE49-F238E27FC236}">
                <a16:creationId xmlns:a16="http://schemas.microsoft.com/office/drawing/2014/main" id="{15259F8C-40DF-4081-B717-BA455E7E6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1495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81F87FB-E459-4B03-A942-B733207C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每个阶段都留下可检查的产物：profile trace、公式、benchmark 和代码。</a:t>
            </a:r>
          </a:p>
        </p:txBody>
      </p:sp>
      <p:sp>
        <p:nvSpPr>
          <p:cNvPr id="14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FCEA79C9-2F4E-494C-9C3B-6FFC8561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Source: user-provided learning path; tools are NVIDIA and PyTorch standard profiling utilities.</a:t>
            </a:r>
          </a:p>
        </p:txBody>
      </p:sp>
      <p:sp>
        <p:nvSpPr>
          <p:cNvPr id="1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41E4AA-8707-456C-A90A-680B30FD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1050902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55BA60-0091-4BCF-80E5-C0BD57C7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81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第一个项目应当小到可以测量，大到能暴露瓶颈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D201E6ED-C578-4986-87E5-F794A8A8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选择一个 baseline、一个瓶颈假设和一个可验证优化。</a:t>
            </a:r>
          </a:p>
        </p:txBody>
      </p:sp>
      <p:sp>
        <p:nvSpPr>
          <p:cNvPr id="3" name="col-bg-42">
            <a:extLst xmlns:a="http://schemas.openxmlformats.org/drawingml/2006/main">
              <a:ext uri="{FF2B5EF4-FFF2-40B4-BE49-F238E27FC236}">
                <a16:creationId xmlns:a16="http://schemas.microsoft.com/office/drawing/2014/main" id="{AFC90C9F-15AB-47E2-B142-83E080BF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l-title-42">
            <a:extLst xmlns:a="http://schemas.openxmlformats.org/drawingml/2006/main">
              <a:ext uri="{FF2B5EF4-FFF2-40B4-BE49-F238E27FC236}">
                <a16:creationId xmlns:a16="http://schemas.microsoft.com/office/drawing/2014/main" id="{D448295A-DACD-4257-86CC-B9FDCCCD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训练系统</a:t>
            </a:r>
          </a:p>
        </p:txBody>
      </p:sp>
      <p:sp>
        <p:nvSpPr>
          <p:cNvPr id="5" name="col-body-42">
            <a:extLst xmlns:a="http://schemas.openxmlformats.org/drawingml/2006/main">
              <a:ext uri="{FF2B5EF4-FFF2-40B4-BE49-F238E27FC236}">
                <a16:creationId xmlns:a16="http://schemas.microsoft.com/office/drawing/2014/main" id="{77452B63-E59F-4207-A325-4C1C040F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运行 DDP 或 FSDP。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改变 GPU 数、batch size 和 sequence length，测量 scaling efficiency、通信比例与显存占用。</a:t>
            </a:r>
          </a:p>
        </p:txBody>
      </p:sp>
      <p:sp>
        <p:nvSpPr>
          <p:cNvPr id="6" name="col-bg-445">
            <a:extLst xmlns:a="http://schemas.openxmlformats.org/drawingml/2006/main">
              <a:ext uri="{FF2B5EF4-FFF2-40B4-BE49-F238E27FC236}">
                <a16:creationId xmlns:a16="http://schemas.microsoft.com/office/drawing/2014/main" id="{28E77B01-345F-481D-890D-3117CE54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5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l-title-445">
            <a:extLst xmlns:a="http://schemas.openxmlformats.org/drawingml/2006/main">
              <a:ext uri="{FF2B5EF4-FFF2-40B4-BE49-F238E27FC236}">
                <a16:creationId xmlns:a16="http://schemas.microsoft.com/office/drawing/2014/main" id="{0F77C356-EF19-4128-B9BB-3DEC1447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推理系统</a:t>
            </a:r>
          </a:p>
        </p:txBody>
      </p:sp>
      <p:sp>
        <p:nvSpPr>
          <p:cNvPr id="8" name="col-body-445">
            <a:extLst xmlns:a="http://schemas.openxmlformats.org/drawingml/2006/main">
              <a:ext uri="{FF2B5EF4-FFF2-40B4-BE49-F238E27FC236}">
                <a16:creationId xmlns:a16="http://schemas.microsoft.com/office/drawing/2014/main" id="{7CBAE3C6-07B1-414B-8DE7-D378E058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运行 vLLM。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扫描 batch、input/output length 和 concurrency，解释 latency、throughput 与 KV capacity 的变化。</a:t>
            </a:r>
          </a:p>
        </p:txBody>
      </p:sp>
      <p:sp>
        <p:nvSpPr>
          <p:cNvPr id="9" name="col-bg-848">
            <a:extLst xmlns:a="http://schemas.openxmlformats.org/drawingml/2006/main">
              <a:ext uri="{FF2B5EF4-FFF2-40B4-BE49-F238E27FC236}">
                <a16:creationId xmlns:a16="http://schemas.microsoft.com/office/drawing/2014/main" id="{888275D1-AB8E-4334-A074-FDE950B07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l-title-848">
            <a:extLst xmlns:a="http://schemas.openxmlformats.org/drawingml/2006/main">
              <a:ext uri="{FF2B5EF4-FFF2-40B4-BE49-F238E27FC236}">
                <a16:creationId xmlns:a16="http://schemas.microsoft.com/office/drawing/2014/main" id="{A8FFC472-E0CA-43D8-B1C4-F4747B14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Kernel / Compiler</a:t>
            </a:r>
          </a:p>
        </p:txBody>
      </p:sp>
      <p:sp>
        <p:nvSpPr>
          <p:cNvPr id="11" name="col-body-848">
            <a:extLst xmlns:a="http://schemas.openxmlformats.org/drawingml/2006/main">
              <a:ext uri="{FF2B5EF4-FFF2-40B4-BE49-F238E27FC236}">
                <a16:creationId xmlns:a16="http://schemas.microsoft.com/office/drawing/2014/main" id="{3447E4A2-99F2-4364-B62D-2F66FD41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用 Triton 实现 softmax、RMSNorm 或 matmul。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与 PyTorch baseline 比较，并用 roofline 解释差距。</a:t>
            </a:r>
          </a:p>
        </p:txBody>
      </p:sp>
      <p:sp>
        <p:nvSpPr>
          <p:cNvPr id="12" name="bottom-rule">
            <a:extLst xmlns:a="http://schemas.openxmlformats.org/drawingml/2006/main">
              <a:ext uri="{FF2B5EF4-FFF2-40B4-BE49-F238E27FC236}">
                <a16:creationId xmlns:a16="http://schemas.microsoft.com/office/drawing/2014/main" id="{15259F8C-40DF-4081-B717-BA455E7E6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1495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81F87FB-E459-4B03-A942-B733207C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项目选择规则：一个明确 workload，一条可证伪假设，一组端到端指标。</a:t>
            </a:r>
          </a:p>
        </p:txBody>
      </p:sp>
      <p:sp>
        <p:nvSpPr>
          <p:cNvPr id="14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FCEA79C9-2F4E-494C-9C3B-6FFC8561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Sources: PyTorch Distributed; vLLM; OpenAI Triton tutorials; user-provided starter-project suggestions.</a:t>
            </a:r>
          </a:p>
        </p:txBody>
      </p:sp>
      <p:sp>
        <p:nvSpPr>
          <p:cNvPr id="1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41E4AA-8707-456C-A90A-680B30FD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91050902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4D0D09-FE6A-444A-A254-28E88EEC4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值得入门的课程与公开材料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67FDA24-9454-4493-84B5-7BB25403F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推荐顺序：先建立全栈视角，再沿项目需要选择一条主线。</a:t>
            </a:r>
          </a:p>
        </p:txBody>
      </p:sp>
      <p:sp>
        <p:nvSpPr>
          <p:cNvPr id="3" name="blank-canvas">
            <a:extLst xmlns:a="http://schemas.openxmlformats.org/drawingml/2006/main">
              <a:ext uri="{FF2B5EF4-FFF2-40B4-BE49-F238E27FC236}">
                <a16:creationId xmlns:a16="http://schemas.microsoft.com/office/drawing/2014/main" id="{31926765-8271-497E-AE0B-81B594F1E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62100"/>
            <a:ext cx="11391900" cy="434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4" name="blank-prompt">
            <a:extLst xmlns:a="http://schemas.openxmlformats.org/drawingml/2006/main">
              <a:ext uri="{FF2B5EF4-FFF2-40B4-BE49-F238E27FC236}">
                <a16:creationId xmlns:a16="http://schemas.microsoft.com/office/drawing/2014/main" id="{0B0BF8C4-674F-4DF3-B1F6-6F15ABC0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课程不是前置清单，而是项目过程中的参考资料</a:t>
            </a:r>
          </a:p>
        </p:txBody>
      </p:sp>
      <p:sp>
        <p:nvSpPr>
          <p:cNvPr id="5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0F5252BE-A0DC-4C50-87AD-99101570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Official sites: mlsysbook.ai · dlsyscourse.org · Stanford CS149/CS336 · MIT 6.5940 · Full Stack Deep Learning.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0D945E0-762B-4535-B5C4-0ECC0CB6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14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666750" y="2324100"/>
          <a:ext xmlns:a="http://schemas.openxmlformats.org/drawingml/2006/main" cx="10858500" cy="30670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857500"/>
                <a:gridCol w="4953000"/>
                <a:gridCol w="3048000"/>
              </a:tblGrid>
              <a:tr h="438150">
                <a:tc>
                  <a:txBody>
                    <a:bodyPr anchor="ctr"/>
                    <a:lstStyle/>
                    <a:p>
                      <a:pPr algn="l"/>
                      <a:r>
                        <a:rPr sz="1275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课程 / 资源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275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最适合的切入点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275" b="1">
                          <a:solidFill>
                            <a:srgbClr val="FFFFFF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建议产出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</a:tr>
              <a:tr h="438150">
                <a:tc>
                  <a:txBody>
                    <a:bodyPr anchor="ctr"/>
                    <a:lstStyle/>
                    <a:p>
                      <a:pPr algn="l"/>
                      <a:r>
                        <a:rPr sz="1163" b="1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MLSysBook + TinyTorch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零基础全栈视角；从 tensor 到 Transformer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完成 Foundations modules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38150">
                <a:tc>
                  <a:txBody>
                    <a:bodyPr anchor="ctr"/>
                    <a:lstStyle/>
                    <a:p>
                      <a:pPr algn="l"/>
                      <a:r>
                        <a:rPr sz="1163" b="1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CMU 10-414/714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框架内部、autodiff、GPU 与 distributed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实现并 profile MiniDL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</a:tr>
              <a:tr h="438150">
                <a:tc>
                  <a:txBody>
                    <a:bodyPr anchor="ctr"/>
                    <a:lstStyle/>
                    <a:p>
                      <a:pPr algn="l"/>
                      <a:r>
                        <a:rPr sz="1163" b="1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Stanford CS149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并行计算、locality、SIMT 与硬件取舍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完成一个性能作业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38150">
                <a:tc>
                  <a:txBody>
                    <a:bodyPr anchor="ctr"/>
                    <a:lstStyle/>
                    <a:p>
                      <a:pPr algn="l"/>
                      <a:r>
                        <a:rPr sz="1163" b="1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Stanford CS336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LLM from scratch、Triton、并行与 inference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复现 Systems assignment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</a:tr>
              <a:tr h="438150">
                <a:tc>
                  <a:txBody>
                    <a:bodyPr anchor="ctr"/>
                    <a:lstStyle/>
                    <a:p>
                      <a:pPr algn="l"/>
                      <a:r>
                        <a:rPr sz="1163" b="1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MIT 6.5940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量化、剪枝、efficient inference 与 edge AI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压缩并部署小模型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438150">
                <a:tc>
                  <a:txBody>
                    <a:bodyPr anchor="ctr"/>
                    <a:lstStyle/>
                    <a:p>
                      <a:pPr algn="l"/>
                      <a:r>
                        <a:rPr sz="1163" b="1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Full Stack Deep Learning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从模型到部署和持续运维的产品全链路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  <a:tc>
                  <a:txBody>
                    <a:bodyPr anchor="ctr"/>
                    <a:lstStyle/>
                    <a:p>
                      <a:pPr algn="l"/>
                      <a:r>
                        <a:rPr sz="1163" b="0">
                          <a:solidFill>
                            <a:srgbClr val="000000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部署一个端到端服务</a:t>
                      </a:r>
                    </a:p>
                  </a:txBody>
                  <a:tcPr marL="91440" marR="91440" marT="45720" marB="45720">
                    <a:solidFill>
                      <a:srgbClr val="F7F7F7"/>
                    </a:solidFill>
                  </a:tcPr>
                </a:tc>
              </a:tr>
            </a:tbl>
          </a:graphicData>
        </a:graphic>
      </p:graphicFrame>
      <p:sp>
        <p:nvSpPr>
          <p:cNvPr id="9" name="added-text">
            <a:extLst xmlns:a="http://schemas.openxmlformats.org/drawingml/2006/main">
              <a:ext uri="{FF2B5EF4-FFF2-40B4-BE49-F238E27FC236}">
                <a16:creationId xmlns:a16="http://schemas.microsoft.com/office/drawing/2014/main" id="{F79D7091-7F4C-44AF-8B65-F95B5B943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52450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185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6B3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FF6B35"/>
                </a:solidFill>
                <a:latin typeface="PingFang SC"/>
                <a:ea typeface="PingFang SC"/>
                <a:cs typeface="PingFang SC"/>
              </a:rPr>
              <a:t>最推荐的起点：MLSysBook/TinyTorch + 一个 vLLM profiling 小项目。</a:t>
            </a:r>
          </a:p>
        </p:txBody>
      </p:sp>
    </p:spTree>
    <p:extLst>
      <p:ext uri="{BB962C8B-B14F-4D97-AF65-F5344CB8AC3E}">
        <p14:creationId xmlns:p14="http://schemas.microsoft.com/office/powerpoint/2010/main" val="51020837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4D0D09-FE6A-444A-A254-28E88EEC4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训练出模型，只完成了产品链条的一部分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67FDA24-9454-4493-84B5-7BB25403F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公式定义计算；系统决定执行位置、资源代价和服务稳定性。</a:t>
            </a:r>
          </a:p>
        </p:txBody>
      </p:sp>
      <p:sp>
        <p:nvSpPr>
          <p:cNvPr id="3" name="blank-canvas">
            <a:extLst xmlns:a="http://schemas.openxmlformats.org/drawingml/2006/main">
              <a:ext uri="{FF2B5EF4-FFF2-40B4-BE49-F238E27FC236}">
                <a16:creationId xmlns:a16="http://schemas.microsoft.com/office/drawing/2014/main" id="{31926765-8271-497E-AE0B-81B594F1E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62100"/>
            <a:ext cx="11391900" cy="434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4" name="blank-prompt">
            <a:extLst xmlns:a="http://schemas.openxmlformats.org/drawingml/2006/main">
              <a:ext uri="{FF2B5EF4-FFF2-40B4-BE49-F238E27FC236}">
                <a16:creationId xmlns:a16="http://schemas.microsoft.com/office/drawing/2014/main" id="{0B0BF8C4-674F-4DF3-B1F6-6F15ABC0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从模型到在线服务</a:t>
            </a:r>
          </a:p>
        </p:txBody>
      </p:sp>
      <p:sp>
        <p:nvSpPr>
          <p:cNvPr id="5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0F5252BE-A0DC-4C50-87AD-99101570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Source: user-provided lecture framing; synthesis for an introductory audience.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0D945E0-762B-4535-B5C4-0ECC0CB6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8" name="flow-arrow">
            <a:extLst xmlns:a="http://schemas.openxmlformats.org/drawingml/2006/main">
              <a:ext uri="{FF2B5EF4-FFF2-40B4-BE49-F238E27FC236}">
                <a16:creationId xmlns:a16="http://schemas.microsoft.com/office/drawing/2014/main" id="{15D7B88C-6922-4D3B-A7AC-1E0DEA3B2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07657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flow-arrow">
            <a:extLst xmlns:a="http://schemas.openxmlformats.org/drawingml/2006/main">
              <a:ext uri="{FF2B5EF4-FFF2-40B4-BE49-F238E27FC236}">
                <a16:creationId xmlns:a16="http://schemas.microsoft.com/office/drawing/2014/main" id="{C8197940-D766-467F-A314-96CC07FA0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07657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low-arrow">
            <a:extLst xmlns:a="http://schemas.openxmlformats.org/drawingml/2006/main">
              <a:ext uri="{FF2B5EF4-FFF2-40B4-BE49-F238E27FC236}">
                <a16:creationId xmlns:a16="http://schemas.microsoft.com/office/drawing/2014/main" id="{36B1D3C0-E823-46DE-921F-6BABC34EA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07657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flow-arrow">
            <a:extLst xmlns:a="http://schemas.openxmlformats.org/drawingml/2006/main">
              <a:ext uri="{FF2B5EF4-FFF2-40B4-BE49-F238E27FC236}">
                <a16:creationId xmlns:a16="http://schemas.microsoft.com/office/drawing/2014/main" id="{419C41B7-D75B-4B38-9328-F5132D2A4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76575"/>
            <a:ext cx="4000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age-0">
            <a:extLst xmlns:a="http://schemas.openxmlformats.org/drawingml/2006/main">
              <a:ext uri="{FF2B5EF4-FFF2-40B4-BE49-F238E27FC236}">
                <a16:creationId xmlns:a16="http://schemas.microsoft.com/office/drawing/2014/main" id="{84D8FA3A-32F5-418D-B308-1C85C9CF1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1657350" cy="9906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9525">
            <a:solidFill>
              <a:srgbClr val="2F5FB3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F5FB3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2F5FB3"/>
                </a:solidFill>
                <a:latin typeface="PingFang SC"/>
                <a:ea typeface="PingFang SC"/>
                <a:cs typeface="PingFang SC"/>
              </a:rPr>
              <a:t>Model</a:t>
            </a:r>
          </a:p>
          <a:p xmlns:a="http://schemas.openxmlformats.org/drawingml/2006/main">
            <a:pPr algn="ctr">
              <a:defRPr sz="1350" b="1">
                <a:solidFill>
                  <a:srgbClr val="2F5FB3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2F5FB3"/>
                </a:solidFill>
                <a:latin typeface="PingFang SC"/>
                <a:ea typeface="PingFang SC"/>
                <a:cs typeface="PingFang SC"/>
              </a:rPr>
              <a:t>算法与权重</a:t>
            </a:r>
          </a:p>
        </p:txBody>
      </p:sp>
      <p:sp>
        <p:nvSpPr>
          <p:cNvPr id="13" name="stage-1">
            <a:extLst xmlns:a="http://schemas.openxmlformats.org/drawingml/2006/main">
              <a:ext uri="{FF2B5EF4-FFF2-40B4-BE49-F238E27FC236}">
                <a16:creationId xmlns:a16="http://schemas.microsoft.com/office/drawing/2014/main" id="{3866C9E8-D1B4-4F98-92CF-78C363092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686050"/>
            <a:ext cx="1657350" cy="9906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E9F5F0"/>
          </a:solidFill>
          <a:ln xmlns:a="http://schemas.openxmlformats.org/drawingml/2006/main" w="9525">
            <a:solidFill>
              <a:srgbClr val="2D8A70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D8A70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2D8A70"/>
                </a:solidFill>
                <a:latin typeface="PingFang SC"/>
                <a:ea typeface="PingFang SC"/>
                <a:cs typeface="PingFang SC"/>
              </a:rPr>
              <a:t>Framework</a:t>
            </a:r>
          </a:p>
          <a:p xmlns:a="http://schemas.openxmlformats.org/drawingml/2006/main">
            <a:pPr algn="ctr">
              <a:defRPr sz="1350" b="1">
                <a:solidFill>
                  <a:srgbClr val="2D8A70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2D8A70"/>
                </a:solidFill>
                <a:latin typeface="PingFang SC"/>
                <a:ea typeface="PingFang SC"/>
                <a:cs typeface="PingFang SC"/>
              </a:rPr>
              <a:t>图、张量与算子</a:t>
            </a:r>
          </a:p>
        </p:txBody>
      </p:sp>
      <p:sp>
        <p:nvSpPr>
          <p:cNvPr id="14" name="stage-2">
            <a:extLst xmlns:a="http://schemas.openxmlformats.org/drawingml/2006/main">
              <a:ext uri="{FF2B5EF4-FFF2-40B4-BE49-F238E27FC236}">
                <a16:creationId xmlns:a16="http://schemas.microsoft.com/office/drawing/2014/main" id="{BB417273-FB95-42E5-A0A3-1925FFDE1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686050"/>
            <a:ext cx="1657350" cy="9906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FFF0E8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6B3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FF6B35"/>
                </a:solidFill>
                <a:latin typeface="PingFang SC"/>
                <a:ea typeface="PingFang SC"/>
                <a:cs typeface="PingFang SC"/>
              </a:rPr>
              <a:t>Runtime</a:t>
            </a:r>
          </a:p>
          <a:p xmlns:a="http://schemas.openxmlformats.org/drawingml/2006/main">
            <a:pPr algn="ctr">
              <a:defRPr sz="1350" b="1">
                <a:solidFill>
                  <a:srgbClr val="FF6B3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FF6B35"/>
                </a:solidFill>
                <a:latin typeface="PingFang SC"/>
                <a:ea typeface="PingFang SC"/>
                <a:cs typeface="PingFang SC"/>
              </a:rPr>
              <a:t>调度与内存管理</a:t>
            </a:r>
          </a:p>
        </p:txBody>
      </p:sp>
      <p:sp>
        <p:nvSpPr>
          <p:cNvPr id="15" name="stage-3">
            <a:extLst xmlns:a="http://schemas.openxmlformats.org/drawingml/2006/main">
              <a:ext uri="{FF2B5EF4-FFF2-40B4-BE49-F238E27FC236}">
                <a16:creationId xmlns:a16="http://schemas.microsoft.com/office/drawing/2014/main" id="{56ED2EF2-CBB9-4260-9381-77EF5BB74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686050"/>
            <a:ext cx="1657350" cy="9906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F3F3F3"/>
          </a:solidFill>
          <a:ln xmlns:a="http://schemas.openxmlformats.org/drawingml/2006/main" w="9525">
            <a:solidFill>
              <a:srgbClr val="555555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Hardware</a:t>
            </a:r>
          </a:p>
          <a:p xmlns:a="http://schemas.openxmlformats.org/drawingml/2006/main">
            <a:pPr algn="ctr">
              <a:def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GPU、网络与存储</a:t>
            </a:r>
          </a:p>
        </p:txBody>
      </p:sp>
      <p:sp>
        <p:nvSpPr>
          <p:cNvPr id="16" name="stage-4">
            <a:extLst xmlns:a="http://schemas.openxmlformats.org/drawingml/2006/main">
              <a:ext uri="{FF2B5EF4-FFF2-40B4-BE49-F238E27FC236}">
                <a16:creationId xmlns:a16="http://schemas.microsoft.com/office/drawing/2014/main" id="{4E9AB797-B3FF-4F55-B7F6-01F9F207A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686050"/>
            <a:ext cx="1657350" cy="9906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FCECEE"/>
          </a:solidFill>
          <a:ln xmlns:a="http://schemas.openxmlformats.org/drawingml/2006/main" w="9525">
            <a:solidFill>
              <a:srgbClr val="B13B4A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B13B4A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B13B4A"/>
                </a:solidFill>
                <a:latin typeface="PingFang SC"/>
                <a:ea typeface="PingFang SC"/>
                <a:cs typeface="PingFang SC"/>
              </a:rPr>
              <a:t>Serving</a:t>
            </a:r>
          </a:p>
          <a:p xmlns:a="http://schemas.openxmlformats.org/drawingml/2006/main">
            <a:pPr algn="ctr">
              <a:defRPr sz="1200" b="1">
                <a:solidFill>
                  <a:srgbClr val="B13B4A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B13B4A"/>
                </a:solidFill>
                <a:latin typeface="PingFang SC"/>
                <a:ea typeface="PingFang SC"/>
                <a:cs typeface="PingFang SC"/>
              </a:rPr>
              <a:t>延迟 · 吞吐 · 可靠性</a:t>
            </a:r>
          </a:p>
        </p:txBody>
      </p:sp>
      <p:sp>
        <p:nvSpPr>
          <p:cNvPr id="17" name="added-text">
            <a:extLst xmlns:a="http://schemas.openxmlformats.org/drawingml/2006/main">
              <a:ext uri="{FF2B5EF4-FFF2-40B4-BE49-F238E27FC236}">
                <a16:creationId xmlns:a16="http://schemas.microsoft.com/office/drawing/2014/main" id="{AED312D0-C756-4ED5-9B3B-153212F90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362450"/>
            <a:ext cx="10096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9242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MLSys 关注整条执行路径，并在 latency、throughput、memory、cost、energy 与 reliability 之间做定量取舍。</a:t>
            </a:r>
          </a:p>
        </p:txBody>
      </p:sp>
      <p:sp>
        <p:nvSpPr>
          <p:cNvPr id="18" name="constraint-rule">
            <a:extLst xmlns:a="http://schemas.openxmlformats.org/drawingml/2006/main">
              <a:ext uri="{FF2B5EF4-FFF2-40B4-BE49-F238E27FC236}">
                <a16:creationId xmlns:a16="http://schemas.microsoft.com/office/drawing/2014/main" id="{95131458-B386-4090-A390-5F2DB2C88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095875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5102083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55BA60-0091-4BCF-80E5-C0BD57C7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MLSys 连接模型、软件与硬件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D201E6ED-C578-4986-87E5-F794A8A8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目标是让模型成为高效、可靠的计算系统，而不是只优化单一层。</a:t>
            </a:r>
          </a:p>
        </p:txBody>
      </p:sp>
      <p:sp>
        <p:nvSpPr>
          <p:cNvPr id="3" name="col-bg-42">
            <a:extLst xmlns:a="http://schemas.openxmlformats.org/drawingml/2006/main">
              <a:ext uri="{FF2B5EF4-FFF2-40B4-BE49-F238E27FC236}">
                <a16:creationId xmlns:a16="http://schemas.microsoft.com/office/drawing/2014/main" id="{AFC90C9F-15AB-47E2-B142-83E080BF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l-title-42">
            <a:extLst xmlns:a="http://schemas.openxmlformats.org/drawingml/2006/main">
              <a:ext uri="{FF2B5EF4-FFF2-40B4-BE49-F238E27FC236}">
                <a16:creationId xmlns:a16="http://schemas.microsoft.com/office/drawing/2014/main" id="{D448295A-DACD-4257-86CC-B9FDCCCD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Systems for ML</a:t>
            </a:r>
          </a:p>
        </p:txBody>
      </p:sp>
      <p:sp>
        <p:nvSpPr>
          <p:cNvPr id="5" name="col-body-42">
            <a:extLst xmlns:a="http://schemas.openxmlformats.org/drawingml/2006/main">
              <a:ext uri="{FF2B5EF4-FFF2-40B4-BE49-F238E27FC236}">
                <a16:creationId xmlns:a16="http://schemas.microsoft.com/office/drawing/2014/main" id="{77452B63-E59F-4207-A325-4C1C040F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用系统技术提升机器学习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提高训练吞吐与规模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降低推理延迟与成本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改善部署稳定性与可观测性</a:t>
            </a:r>
          </a:p>
        </p:txBody>
      </p:sp>
      <p:sp>
        <p:nvSpPr>
          <p:cNvPr id="6" name="col-bg-445">
            <a:extLst xmlns:a="http://schemas.openxmlformats.org/drawingml/2006/main">
              <a:ext uri="{FF2B5EF4-FFF2-40B4-BE49-F238E27FC236}">
                <a16:creationId xmlns:a16="http://schemas.microsoft.com/office/drawing/2014/main" id="{28E77B01-345F-481D-890D-3117CE54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5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l-title-445">
            <a:extLst xmlns:a="http://schemas.openxmlformats.org/drawingml/2006/main">
              <a:ext uri="{FF2B5EF4-FFF2-40B4-BE49-F238E27FC236}">
                <a16:creationId xmlns:a16="http://schemas.microsoft.com/office/drawing/2014/main" id="{0F77C356-EF19-4128-B9BB-3DEC1447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ML for Systems</a:t>
            </a:r>
          </a:p>
        </p:txBody>
      </p:sp>
      <p:sp>
        <p:nvSpPr>
          <p:cNvPr id="8" name="col-body-445">
            <a:extLst xmlns:a="http://schemas.openxmlformats.org/drawingml/2006/main">
              <a:ext uri="{FF2B5EF4-FFF2-40B4-BE49-F238E27FC236}">
                <a16:creationId xmlns:a16="http://schemas.microsoft.com/office/drawing/2014/main" id="{7CBAE3C6-07B1-414B-8DE7-D378E058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用机器学习改进系统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预测任务运行时间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选择编译与调优策略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资源调度与芯片设计</a:t>
            </a:r>
          </a:p>
        </p:txBody>
      </p:sp>
      <p:sp>
        <p:nvSpPr>
          <p:cNvPr id="9" name="col-bg-848">
            <a:extLst xmlns:a="http://schemas.openxmlformats.org/drawingml/2006/main">
              <a:ext uri="{FF2B5EF4-FFF2-40B4-BE49-F238E27FC236}">
                <a16:creationId xmlns:a16="http://schemas.microsoft.com/office/drawing/2014/main" id="{888275D1-AB8E-4334-A074-FDE950B07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l-title-848">
            <a:extLst xmlns:a="http://schemas.openxmlformats.org/drawingml/2006/main">
              <a:ext uri="{FF2B5EF4-FFF2-40B4-BE49-F238E27FC236}">
                <a16:creationId xmlns:a16="http://schemas.microsoft.com/office/drawing/2014/main" id="{A8FFC472-E0CA-43D8-B1C4-F4747B14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本次重点</a:t>
            </a:r>
          </a:p>
        </p:txBody>
      </p:sp>
      <p:sp>
        <p:nvSpPr>
          <p:cNvPr id="11" name="col-body-848">
            <a:extLst xmlns:a="http://schemas.openxmlformats.org/drawingml/2006/main">
              <a:ext uri="{FF2B5EF4-FFF2-40B4-BE49-F238E27FC236}">
                <a16:creationId xmlns:a16="http://schemas.microsoft.com/office/drawing/2014/main" id="{3447E4A2-99F2-4364-B62D-2F66FD41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Systems for ML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这是多数人的常见入口，也最接近大模型训练、推理、kernel 和分布式系统。</a:t>
            </a:r>
          </a:p>
        </p:txBody>
      </p:sp>
      <p:sp>
        <p:nvSpPr>
          <p:cNvPr id="12" name="bottom-rule">
            <a:extLst xmlns:a="http://schemas.openxmlformats.org/drawingml/2006/main">
              <a:ext uri="{FF2B5EF4-FFF2-40B4-BE49-F238E27FC236}">
                <a16:creationId xmlns:a16="http://schemas.microsoft.com/office/drawing/2014/main" id="{15259F8C-40DF-4081-B717-BA455E7E6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1495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81F87FB-E459-4B03-A942-B733207C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MLSys 的核心对象不是孤立模型，而是 workload × software × hardware 的联合设计空间。</a:t>
            </a:r>
          </a:p>
        </p:txBody>
      </p:sp>
      <p:sp>
        <p:nvSpPr>
          <p:cNvPr id="14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FCEA79C9-2F4E-494C-9C3B-6FFC8561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Sources: MLSysBook; Full Stack Deep Learning; user-provided lecture script.</a:t>
            </a:r>
          </a:p>
        </p:txBody>
      </p:sp>
      <p:sp>
        <p:nvSpPr>
          <p:cNvPr id="1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41E4AA-8707-456C-A90A-680B30FD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1050902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4D0D09-FE6A-444A-A254-28E88EEC4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MLSys 的优化对象是一条跨层执行栈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67FDA24-9454-4493-84B5-7BB25403F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改变任意一层，都会移动后续层的性能瓶颈。</a:t>
            </a:r>
          </a:p>
        </p:txBody>
      </p:sp>
      <p:sp>
        <p:nvSpPr>
          <p:cNvPr id="3" name="blank-canvas">
            <a:extLst xmlns:a="http://schemas.openxmlformats.org/drawingml/2006/main">
              <a:ext uri="{FF2B5EF4-FFF2-40B4-BE49-F238E27FC236}">
                <a16:creationId xmlns:a16="http://schemas.microsoft.com/office/drawing/2014/main" id="{31926765-8271-497E-AE0B-81B594F1E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62100"/>
            <a:ext cx="11391900" cy="434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4" name="blank-prompt">
            <a:extLst xmlns:a="http://schemas.openxmlformats.org/drawingml/2006/main">
              <a:ext uri="{FF2B5EF4-FFF2-40B4-BE49-F238E27FC236}">
                <a16:creationId xmlns:a16="http://schemas.microsoft.com/office/drawing/2014/main" id="{0B0BF8C4-674F-4DF3-B1F6-6F15ABC0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性能问题通常跨越多层</a:t>
            </a:r>
          </a:p>
        </p:txBody>
      </p:sp>
      <p:sp>
        <p:nvSpPr>
          <p:cNvPr id="5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0F5252BE-A0DC-4C50-87AD-99101570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Source: synthesis based on MLSysBook and public MLSys course material.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0D945E0-762B-4535-B5C4-0ECC0CB6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4</a:t>
            </a:r>
          </a:p>
        </p:txBody>
      </p:sp>
      <p:sp>
        <p:nvSpPr>
          <p:cNvPr id="8" name="stack-name-0">
            <a:extLst xmlns:a="http://schemas.openxmlformats.org/drawingml/2006/main">
              <a:ext uri="{FF2B5EF4-FFF2-40B4-BE49-F238E27FC236}">
                <a16:creationId xmlns:a16="http://schemas.microsoft.com/office/drawing/2014/main" id="{1EC507B0-C7F3-4A9C-AD4F-5C2894438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86000"/>
            <a:ext cx="24193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0E8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6B35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FF6B35"/>
                </a:solidFill>
                <a:latin typeface="PingFang SC"/>
                <a:ea typeface="PingFang SC"/>
                <a:cs typeface="PingFang SC"/>
              </a:rPr>
              <a:t>Application &amp; Serving</a:t>
            </a:r>
          </a:p>
        </p:txBody>
      </p:sp>
      <p:sp>
        <p:nvSpPr>
          <p:cNvPr id="9" name="stack-detail-0">
            <a:extLst xmlns:a="http://schemas.openxmlformats.org/drawingml/2006/main">
              <a:ext uri="{FF2B5EF4-FFF2-40B4-BE49-F238E27FC236}">
                <a16:creationId xmlns:a16="http://schemas.microsoft.com/office/drawing/2014/main" id="{0A855349-F4E0-4163-ACEE-166651A46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286000"/>
            <a:ext cx="53149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请求、SLO、并发、容错</a:t>
            </a:r>
          </a:p>
        </p:txBody>
      </p:sp>
      <p:sp>
        <p:nvSpPr>
          <p:cNvPr id="10" name="stack-name-1">
            <a:extLst xmlns:a="http://schemas.openxmlformats.org/drawingml/2006/main">
              <a:ext uri="{FF2B5EF4-FFF2-40B4-BE49-F238E27FC236}">
                <a16:creationId xmlns:a16="http://schemas.microsoft.com/office/drawing/2014/main" id="{891DBAEC-3CC4-4FDC-A92B-93E4DAC39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33675"/>
            <a:ext cx="24193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9525">
            <a:solidFill>
              <a:srgbClr val="2F5FB3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5FB3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2F5FB3"/>
                </a:solidFill>
                <a:latin typeface="PingFang SC"/>
                <a:ea typeface="PingFang SC"/>
                <a:cs typeface="PingFang SC"/>
              </a:rPr>
              <a:t>Model &amp; Algorithm</a:t>
            </a:r>
          </a:p>
        </p:txBody>
      </p:sp>
      <p:sp>
        <p:nvSpPr>
          <p:cNvPr id="11" name="stack-detail-1">
            <a:extLst xmlns:a="http://schemas.openxmlformats.org/drawingml/2006/main">
              <a:ext uri="{FF2B5EF4-FFF2-40B4-BE49-F238E27FC236}">
                <a16:creationId xmlns:a16="http://schemas.microsoft.com/office/drawing/2014/main" id="{BAB6DAD7-F394-4F5D-82DA-2AE7E14C0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733675"/>
            <a:ext cx="53149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architecture、precision、sparsity</a:t>
            </a:r>
          </a:p>
        </p:txBody>
      </p:sp>
      <p:sp>
        <p:nvSpPr>
          <p:cNvPr id="12" name="stack-name-2">
            <a:extLst xmlns:a="http://schemas.openxmlformats.org/drawingml/2006/main">
              <a:ext uri="{FF2B5EF4-FFF2-40B4-BE49-F238E27FC236}">
                <a16:creationId xmlns:a16="http://schemas.microsoft.com/office/drawing/2014/main" id="{7618122C-E391-48A6-9EEA-182986527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81350"/>
            <a:ext cx="24193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9F5F0"/>
          </a:solidFill>
          <a:ln xmlns:a="http://schemas.openxmlformats.org/drawingml/2006/main" w="9525">
            <a:solidFill>
              <a:srgbClr val="2D8A70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D8A70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2D8A70"/>
                </a:solidFill>
                <a:latin typeface="PingFang SC"/>
                <a:ea typeface="PingFang SC"/>
                <a:cs typeface="PingFang SC"/>
              </a:rPr>
              <a:t>Parallel Strategy</a:t>
            </a:r>
          </a:p>
        </p:txBody>
      </p:sp>
      <p:sp>
        <p:nvSpPr>
          <p:cNvPr id="13" name="stack-detail-2">
            <a:extLst xmlns:a="http://schemas.openxmlformats.org/drawingml/2006/main">
              <a:ext uri="{FF2B5EF4-FFF2-40B4-BE49-F238E27FC236}">
                <a16:creationId xmlns:a16="http://schemas.microsoft.com/office/drawing/2014/main" id="{552D69D5-8D16-4C2F-BE69-E82DDCBE0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181350"/>
            <a:ext cx="53149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data / tensor / pipeline / expert parallel</a:t>
            </a:r>
          </a:p>
        </p:txBody>
      </p:sp>
      <p:sp>
        <p:nvSpPr>
          <p:cNvPr id="14" name="stack-name-3">
            <a:extLst xmlns:a="http://schemas.openxmlformats.org/drawingml/2006/main">
              <a:ext uri="{FF2B5EF4-FFF2-40B4-BE49-F238E27FC236}">
                <a16:creationId xmlns:a16="http://schemas.microsoft.com/office/drawing/2014/main" id="{860443FE-1075-42E6-93C7-0DC9A06DB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29025"/>
            <a:ext cx="24193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3F3F3"/>
          </a:solidFill>
          <a:ln xmlns:a="http://schemas.openxmlformats.org/drawingml/2006/main" w="9525">
            <a:solidFill>
              <a:srgbClr val="555555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Framework</a:t>
            </a:r>
          </a:p>
        </p:txBody>
      </p:sp>
      <p:sp>
        <p:nvSpPr>
          <p:cNvPr id="15" name="stack-detail-3">
            <a:extLst xmlns:a="http://schemas.openxmlformats.org/drawingml/2006/main">
              <a:ext uri="{FF2B5EF4-FFF2-40B4-BE49-F238E27FC236}">
                <a16:creationId xmlns:a16="http://schemas.microsoft.com/office/drawing/2014/main" id="{FDE12A2D-BA09-406E-AF34-2F1E9260D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629025"/>
            <a:ext cx="53149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PyTorch、JAX、computation graph、autograd</a:t>
            </a:r>
          </a:p>
        </p:txBody>
      </p:sp>
      <p:sp>
        <p:nvSpPr>
          <p:cNvPr id="16" name="stack-name-4">
            <a:extLst xmlns:a="http://schemas.openxmlformats.org/drawingml/2006/main">
              <a:ext uri="{FF2B5EF4-FFF2-40B4-BE49-F238E27FC236}">
                <a16:creationId xmlns:a16="http://schemas.microsoft.com/office/drawing/2014/main" id="{AC1C40C1-4B2B-4F21-9AD3-C0091E39A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76700"/>
            <a:ext cx="24193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9525">
            <a:solidFill>
              <a:srgbClr val="2F5FB3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F5FB3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2F5FB3"/>
                </a:solidFill>
                <a:latin typeface="PingFang SC"/>
                <a:ea typeface="PingFang SC"/>
                <a:cs typeface="PingFang SC"/>
              </a:rPr>
              <a:t>Compiler &amp; Runtime</a:t>
            </a:r>
          </a:p>
        </p:txBody>
      </p:sp>
      <p:sp>
        <p:nvSpPr>
          <p:cNvPr id="17" name="stack-detail-4">
            <a:extLst xmlns:a="http://schemas.openxmlformats.org/drawingml/2006/main">
              <a:ext uri="{FF2B5EF4-FFF2-40B4-BE49-F238E27FC236}">
                <a16:creationId xmlns:a16="http://schemas.microsoft.com/office/drawing/2014/main" id="{175FB96C-EBA3-4C9E-8D2C-D740CCDE7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076700"/>
            <a:ext cx="53149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graph optimization、scheduling、memory planning</a:t>
            </a:r>
          </a:p>
        </p:txBody>
      </p:sp>
      <p:sp>
        <p:nvSpPr>
          <p:cNvPr id="18" name="stack-name-5">
            <a:extLst xmlns:a="http://schemas.openxmlformats.org/drawingml/2006/main">
              <a:ext uri="{FF2B5EF4-FFF2-40B4-BE49-F238E27FC236}">
                <a16:creationId xmlns:a16="http://schemas.microsoft.com/office/drawing/2014/main" id="{0ECDAF62-633D-422D-BF1C-57D7117D6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24375"/>
            <a:ext cx="24193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E9F5F0"/>
          </a:solidFill>
          <a:ln xmlns:a="http://schemas.openxmlformats.org/drawingml/2006/main" w="9525">
            <a:solidFill>
              <a:srgbClr val="2D8A70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D8A70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2D8A70"/>
                </a:solidFill>
                <a:latin typeface="PingFang SC"/>
                <a:ea typeface="PingFang SC"/>
                <a:cs typeface="PingFang SC"/>
              </a:rPr>
              <a:t>Kernels &amp; Libraries</a:t>
            </a:r>
          </a:p>
        </p:txBody>
      </p:sp>
      <p:sp>
        <p:nvSpPr>
          <p:cNvPr id="19" name="stack-detail-5">
            <a:extLst xmlns:a="http://schemas.openxmlformats.org/drawingml/2006/main">
              <a:ext uri="{FF2B5EF4-FFF2-40B4-BE49-F238E27FC236}">
                <a16:creationId xmlns:a16="http://schemas.microsoft.com/office/drawing/2014/main" id="{245667E5-8898-419E-A00B-5F6FCCE16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524375"/>
            <a:ext cx="53149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CUDA、Triton、cuBLAS、FlashAttention</a:t>
            </a:r>
          </a:p>
        </p:txBody>
      </p:sp>
      <p:sp>
        <p:nvSpPr>
          <p:cNvPr id="20" name="stack-name-6">
            <a:extLst xmlns:a="http://schemas.openxmlformats.org/drawingml/2006/main">
              <a:ext uri="{FF2B5EF4-FFF2-40B4-BE49-F238E27FC236}">
                <a16:creationId xmlns:a16="http://schemas.microsoft.com/office/drawing/2014/main" id="{E9CE203E-67F2-49EF-850F-C4228AD3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72050"/>
            <a:ext cx="24193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0E8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6B35"/>
                </a:solidFill>
                <a:latin typeface="PingFang SC"/>
                <a:ea typeface="PingFang SC"/>
                <a:cs typeface="PingFang SC"/>
              </a:defRPr>
            </a:pPr>
            <a:r>
              <a:rPr sz="1200" b="1">
                <a:solidFill>
                  <a:srgbClr val="FF6B35"/>
                </a:solidFill>
                <a:latin typeface="PingFang SC"/>
                <a:ea typeface="PingFang SC"/>
                <a:cs typeface="PingFang SC"/>
              </a:rPr>
              <a:t>Hardware</a:t>
            </a:r>
          </a:p>
        </p:txBody>
      </p:sp>
      <p:sp>
        <p:nvSpPr>
          <p:cNvPr id="21" name="stack-detail-6">
            <a:extLst xmlns:a="http://schemas.openxmlformats.org/drawingml/2006/main">
              <a:ext uri="{FF2B5EF4-FFF2-40B4-BE49-F238E27FC236}">
                <a16:creationId xmlns:a16="http://schemas.microsoft.com/office/drawing/2014/main" id="{EF14091D-E78B-4590-A821-378E185F5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972050"/>
            <a:ext cx="5314950" cy="36195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accelerator、HBM、interconnect、storage</a:t>
            </a:r>
          </a:p>
        </p:txBody>
      </p:sp>
      <p:sp>
        <p:nvSpPr>
          <p:cNvPr id="22" name="added-text">
            <a:extLst xmlns:a="http://schemas.openxmlformats.org/drawingml/2006/main">
              <a:ext uri="{FF2B5EF4-FFF2-40B4-BE49-F238E27FC236}">
                <a16:creationId xmlns:a16="http://schemas.microsoft.com/office/drawing/2014/main" id="{63EAFE5C-ADAC-4EBE-9957-E63D701C9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3431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B13B4A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B13B4A"/>
                </a:solidFill>
                <a:latin typeface="PingFang SC"/>
                <a:ea typeface="PingFang SC"/>
                <a:cs typeface="PingFang SC"/>
              </a:rPr>
              <a:t>优化指标</a:t>
            </a:r>
          </a:p>
        </p:txBody>
      </p:sp>
      <p:sp>
        <p:nvSpPr>
          <p:cNvPr id="23" name="added-text">
            <a:extLst xmlns:a="http://schemas.openxmlformats.org/drawingml/2006/main">
              <a:ext uri="{FF2B5EF4-FFF2-40B4-BE49-F238E27FC236}">
                <a16:creationId xmlns:a16="http://schemas.microsoft.com/office/drawing/2014/main" id="{25AF7899-E8B3-455D-9F77-7FF8DF02A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781300"/>
            <a:ext cx="2000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Latency</a:t>
            </a:r>
          </a:p>
          <a:p xmlns:a="http://schemas.openxmlformats.org/drawingml/2006/main">
            <a:pPr algn="ctr">
              <a:def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Throughput</a:t>
            </a:r>
          </a:p>
          <a:p xmlns:a="http://schemas.openxmlformats.org/drawingml/2006/main">
            <a:pPr algn="ctr">
              <a:def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Memory</a:t>
            </a:r>
          </a:p>
          <a:p xmlns:a="http://schemas.openxmlformats.org/drawingml/2006/main">
            <a:pPr algn="ctr">
              <a:def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Cost</a:t>
            </a:r>
          </a:p>
          <a:p xmlns:a="http://schemas.openxmlformats.org/drawingml/2006/main">
            <a:pPr algn="ctr">
              <a:def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Energy</a:t>
            </a:r>
          </a:p>
          <a:p xmlns:a="http://schemas.openxmlformats.org/drawingml/2006/main">
            <a:pPr algn="ctr">
              <a:def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51020837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55BA60-0091-4BCF-80E5-C0BD57C7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81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为什么值得研究：挑战、需求和可验证性同时存在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D201E6ED-C578-4986-87E5-F794A8A8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MLSys 奖励定量分析，也要求真实系统实现。</a:t>
            </a:r>
          </a:p>
        </p:txBody>
      </p:sp>
      <p:sp>
        <p:nvSpPr>
          <p:cNvPr id="3" name="col-bg-42">
            <a:extLst xmlns:a="http://schemas.openxmlformats.org/drawingml/2006/main">
              <a:ext uri="{FF2B5EF4-FFF2-40B4-BE49-F238E27FC236}">
                <a16:creationId xmlns:a16="http://schemas.microsoft.com/office/drawing/2014/main" id="{AFC90C9F-15AB-47E2-B142-83E080BF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l-title-42">
            <a:extLst xmlns:a="http://schemas.openxmlformats.org/drawingml/2006/main">
              <a:ext uri="{FF2B5EF4-FFF2-40B4-BE49-F238E27FC236}">
                <a16:creationId xmlns:a16="http://schemas.microsoft.com/office/drawing/2014/main" id="{D448295A-DACD-4257-86CC-B9FDCCCD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难问题仍然存在</a:t>
            </a:r>
          </a:p>
        </p:txBody>
      </p:sp>
      <p:sp>
        <p:nvSpPr>
          <p:cNvPr id="5" name="col-body-42">
            <a:extLst xmlns:a="http://schemas.openxmlformats.org/drawingml/2006/main">
              <a:ext uri="{FF2B5EF4-FFF2-40B4-BE49-F238E27FC236}">
                <a16:creationId xmlns:a16="http://schemas.microsoft.com/office/drawing/2014/main" id="{77452B63-E59F-4207-A325-4C1C040F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AI agents 能加速编码，但瓶颈定位、性能建模和跨层取舍仍依赖系统理解。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研究判断不能只由代码生成替代。</a:t>
            </a:r>
          </a:p>
        </p:txBody>
      </p:sp>
      <p:sp>
        <p:nvSpPr>
          <p:cNvPr id="6" name="col-bg-445">
            <a:extLst xmlns:a="http://schemas.openxmlformats.org/drawingml/2006/main">
              <a:ext uri="{FF2B5EF4-FFF2-40B4-BE49-F238E27FC236}">
                <a16:creationId xmlns:a16="http://schemas.microsoft.com/office/drawing/2014/main" id="{28E77B01-345F-481D-890D-3117CE54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5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l-title-445">
            <a:extLst xmlns:a="http://schemas.openxmlformats.org/drawingml/2006/main">
              <a:ext uri="{FF2B5EF4-FFF2-40B4-BE49-F238E27FC236}">
                <a16:creationId xmlns:a16="http://schemas.microsoft.com/office/drawing/2014/main" id="{0F77C356-EF19-4128-B9BB-3DEC1447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应用会继续推高 Infra</a:t>
            </a:r>
          </a:p>
        </p:txBody>
      </p:sp>
      <p:sp>
        <p:nvSpPr>
          <p:cNvPr id="8" name="col-body-445">
            <a:extLst xmlns:a="http://schemas.openxmlformats.org/drawingml/2006/main">
              <a:ext uri="{FF2B5EF4-FFF2-40B4-BE49-F238E27FC236}">
                <a16:creationId xmlns:a16="http://schemas.microsoft.com/office/drawing/2014/main" id="{7CBAE3C6-07B1-414B-8DE7-D378E058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更长上下文、更低延迟、更大并发，以及机器人和边缘设备，都会把成本与可靠性变成一等问题。</a:t>
            </a:r>
          </a:p>
        </p:txBody>
      </p:sp>
      <p:sp>
        <p:nvSpPr>
          <p:cNvPr id="9" name="col-bg-848">
            <a:extLst xmlns:a="http://schemas.openxmlformats.org/drawingml/2006/main">
              <a:ext uri="{FF2B5EF4-FFF2-40B4-BE49-F238E27FC236}">
                <a16:creationId xmlns:a16="http://schemas.microsoft.com/office/drawing/2014/main" id="{888275D1-AB8E-4334-A074-FDE950B07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l-title-848">
            <a:extLst xmlns:a="http://schemas.openxmlformats.org/drawingml/2006/main">
              <a:ext uri="{FF2B5EF4-FFF2-40B4-BE49-F238E27FC236}">
                <a16:creationId xmlns:a16="http://schemas.microsoft.com/office/drawing/2014/main" id="{A8FFC472-E0CA-43D8-B1C4-F4747B14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优化常可先算后做</a:t>
            </a:r>
          </a:p>
        </p:txBody>
      </p:sp>
      <p:sp>
        <p:nvSpPr>
          <p:cNvPr id="11" name="col-body-848">
            <a:extLst xmlns:a="http://schemas.openxmlformats.org/drawingml/2006/main">
              <a:ext uri="{FF2B5EF4-FFF2-40B4-BE49-F238E27FC236}">
                <a16:creationId xmlns:a16="http://schemas.microsoft.com/office/drawing/2014/main" id="{3447E4A2-99F2-4364-B62D-2F66FD41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先做 profile，并建立理论上界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若 headroom 足够，后续实现目标更明确</a:t>
            </a:r>
          </a:p>
          <a:p xmlns:a="http://schemas.openxmlformats.org/drawingml/2006/main">
            <a:pPr algn="l">
              <a:buNone/>
              <a:defRPr sz="1350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/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这降低实现阶段的不确定性，不保证研究结果</a:t>
            </a:r>
          </a:p>
        </p:txBody>
      </p:sp>
      <p:sp>
        <p:nvSpPr>
          <p:cNvPr id="12" name="bottom-rule">
            <a:extLst xmlns:a="http://schemas.openxmlformats.org/drawingml/2006/main">
              <a:ext uri="{FF2B5EF4-FFF2-40B4-BE49-F238E27FC236}">
                <a16:creationId xmlns:a16="http://schemas.microsoft.com/office/drawing/2014/main" id="{15259F8C-40DF-4081-B717-BA455E7E6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1495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81F87FB-E459-4B03-A942-B733207C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一个常见研究闭环：定量假设 → 工程实现 → 端到端验证。</a:t>
            </a:r>
          </a:p>
        </p:txBody>
      </p:sp>
      <p:sp>
        <p:nvSpPr>
          <p:cNvPr id="14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FCEA79C9-2F4E-494C-9C3B-6FFC8561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Source: user-provided research-motivation framing; wording refined for technical accuracy.</a:t>
            </a:r>
          </a:p>
        </p:txBody>
      </p:sp>
      <p:sp>
        <p:nvSpPr>
          <p:cNvPr id="1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41E4AA-8707-456C-A90A-680B30FD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1050902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4D0D09-FE6A-444A-A254-28E88EEC4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81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一个典型 MLSys 项目先证明值得优化，再开始实现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67FDA24-9454-4493-84B5-7BB25403F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Profile → Model → Design → Implement &amp; Verify</a:t>
            </a:r>
          </a:p>
        </p:txBody>
      </p:sp>
      <p:sp>
        <p:nvSpPr>
          <p:cNvPr id="3" name="blank-canvas">
            <a:extLst xmlns:a="http://schemas.openxmlformats.org/drawingml/2006/main">
              <a:ext uri="{FF2B5EF4-FFF2-40B4-BE49-F238E27FC236}">
                <a16:creationId xmlns:a16="http://schemas.microsoft.com/office/drawing/2014/main" id="{31926765-8271-497E-AE0B-81B594F1E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62100"/>
            <a:ext cx="11391900" cy="434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4" name="blank-prompt">
            <a:extLst xmlns:a="http://schemas.openxmlformats.org/drawingml/2006/main">
              <a:ext uri="{FF2B5EF4-FFF2-40B4-BE49-F238E27FC236}">
                <a16:creationId xmlns:a16="http://schemas.microsoft.com/office/drawing/2014/main" id="{0B0BF8C4-674F-4DF3-B1F6-6F15ABC0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把研究不确定性前置</a:t>
            </a:r>
          </a:p>
        </p:txBody>
      </p:sp>
      <p:sp>
        <p:nvSpPr>
          <p:cNvPr id="5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0F5252BE-A0DC-4C50-87AD-99101570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Source: user-provided workflow; synthesis based on standard performance-engineering practice.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0D945E0-762B-4535-B5C4-0ECC0CB6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6</a:t>
            </a:r>
          </a:p>
        </p:txBody>
      </p:sp>
      <p:sp>
        <p:nvSpPr>
          <p:cNvPr id="8" name="flow-arrow">
            <a:extLst xmlns:a="http://schemas.openxmlformats.org/drawingml/2006/main">
              <a:ext uri="{FF2B5EF4-FFF2-40B4-BE49-F238E27FC236}">
                <a16:creationId xmlns:a16="http://schemas.microsoft.com/office/drawing/2014/main" id="{1173548C-80CC-4B3D-80BF-5F8A20EA9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3143250"/>
            <a:ext cx="4381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flow-arrow">
            <a:extLst xmlns:a="http://schemas.openxmlformats.org/drawingml/2006/main">
              <a:ext uri="{FF2B5EF4-FFF2-40B4-BE49-F238E27FC236}">
                <a16:creationId xmlns:a16="http://schemas.microsoft.com/office/drawing/2014/main" id="{13C70A76-A1EA-477B-B969-D22682B5C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2125" y="3143250"/>
            <a:ext cx="4381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low-arrow">
            <a:extLst xmlns:a="http://schemas.openxmlformats.org/drawingml/2006/main">
              <a:ext uri="{FF2B5EF4-FFF2-40B4-BE49-F238E27FC236}">
                <a16:creationId xmlns:a16="http://schemas.microsoft.com/office/drawing/2014/main" id="{8408B3CD-4E51-4755-849D-CFFF9ACC2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3143250"/>
            <a:ext cx="438150" cy="2286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workflow-0">
            <a:extLst xmlns:a="http://schemas.openxmlformats.org/drawingml/2006/main">
              <a:ext uri="{FF2B5EF4-FFF2-40B4-BE49-F238E27FC236}">
                <a16:creationId xmlns:a16="http://schemas.microsoft.com/office/drawing/2014/main" id="{F8DF0E74-0CF8-4221-8073-638E66CA8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71750"/>
            <a:ext cx="2143125" cy="1581150"/>
          </a:xfrm>
          <a:prstGeom xmlns:a="http://schemas.openxmlformats.org/drawingml/2006/main" prst="roundRect">
            <a:avLst>
              <a:gd name="adj" fmla="val 2410"/>
            </a:avLst>
          </a:prstGeom>
          <a:solidFill xmlns:a="http://schemas.openxmlformats.org/drawingml/2006/main">
            <a:srgbClr val="EAF1FF"/>
          </a:solidFill>
          <a:ln xmlns:a="http://schemas.openxmlformats.org/drawingml/2006/main" w="9525">
            <a:solidFill>
              <a:srgbClr val="2F5FB3"/>
            </a:solidFill>
            <a:prstDash val="solid"/>
          </a:ln>
        </p:spPr>
      </p:sp>
      <p:sp>
        <p:nvSpPr>
          <p:cNvPr id="12" name="added-text">
            <a:extLst xmlns:a="http://schemas.openxmlformats.org/drawingml/2006/main">
              <a:ext uri="{FF2B5EF4-FFF2-40B4-BE49-F238E27FC236}">
                <a16:creationId xmlns:a16="http://schemas.microsoft.com/office/drawing/2014/main" id="{A221296E-CBFF-4E91-855A-9C4E7C3F2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432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F5FB3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2F5FB3"/>
                </a:solidFill>
                <a:latin typeface="PingFang SC"/>
                <a:ea typeface="PingFang SC"/>
                <a:cs typeface="PingFang SC"/>
              </a:rPr>
              <a:t>1  Profile</a:t>
            </a:r>
          </a:p>
        </p:txBody>
      </p:sp>
      <p:sp>
        <p:nvSpPr>
          <p:cNvPr id="13" name="added-text">
            <a:extLst xmlns:a="http://schemas.openxmlformats.org/drawingml/2006/main">
              <a:ext uri="{FF2B5EF4-FFF2-40B4-BE49-F238E27FC236}">
                <a16:creationId xmlns:a16="http://schemas.microsoft.com/office/drawing/2014/main" id="{CED9EAB5-BB20-4C3B-957B-112E06D9A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0"/>
            <a:ext cx="18383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0078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定位时间、显存或通信热点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nvidia-smi</a:t>
            </a:r>
          </a:p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Profiler · Nsight</a:t>
            </a:r>
          </a:p>
        </p:txBody>
      </p:sp>
      <p:sp>
        <p:nvSpPr>
          <p:cNvPr id="14" name="workflow-1">
            <a:extLst xmlns:a="http://schemas.openxmlformats.org/drawingml/2006/main">
              <a:ext uri="{FF2B5EF4-FFF2-40B4-BE49-F238E27FC236}">
                <a16:creationId xmlns:a16="http://schemas.microsoft.com/office/drawing/2014/main" id="{C6AC0F6B-7793-4144-A6A7-AB5D262BD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571750"/>
            <a:ext cx="2143125" cy="1581150"/>
          </a:xfrm>
          <a:prstGeom xmlns:a="http://schemas.openxmlformats.org/drawingml/2006/main" prst="roundRect">
            <a:avLst>
              <a:gd name="adj" fmla="val 2410"/>
            </a:avLst>
          </a:prstGeom>
          <a:solidFill xmlns:a="http://schemas.openxmlformats.org/drawingml/2006/main">
            <a:srgbClr val="E9F5F0"/>
          </a:solidFill>
          <a:ln xmlns:a="http://schemas.openxmlformats.org/drawingml/2006/main" w="9525">
            <a:solidFill>
              <a:srgbClr val="2D8A70"/>
            </a:solidFill>
            <a:prstDash val="solid"/>
          </a:ln>
        </p:spPr>
      </p:sp>
      <p:sp>
        <p:nvSpPr>
          <p:cNvPr id="15" name="added-text">
            <a:extLst xmlns:a="http://schemas.openxmlformats.org/drawingml/2006/main">
              <a:ext uri="{FF2B5EF4-FFF2-40B4-BE49-F238E27FC236}">
                <a16:creationId xmlns:a16="http://schemas.microsoft.com/office/drawing/2014/main" id="{17AAE36C-6350-4492-A7A1-E7B0AB5BC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7432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D8A7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2D8A70"/>
                </a:solidFill>
                <a:latin typeface="PingFang SC"/>
                <a:ea typeface="PingFang SC"/>
                <a:cs typeface="PingFang SC"/>
              </a:rPr>
              <a:t>2  Model</a:t>
            </a:r>
          </a:p>
        </p:txBody>
      </p:sp>
      <p:sp>
        <p:nvSpPr>
          <p:cNvPr id="16" name="added-text">
            <a:extLst xmlns:a="http://schemas.openxmlformats.org/drawingml/2006/main">
              <a:ext uri="{FF2B5EF4-FFF2-40B4-BE49-F238E27FC236}">
                <a16:creationId xmlns:a16="http://schemas.microsoft.com/office/drawing/2014/main" id="{8FB7BF72-FC1F-409C-98EB-6F4814C95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143250"/>
            <a:ext cx="18383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4271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建立 roofline 或通信模型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估计理论上界与 headroom</a:t>
            </a:r>
          </a:p>
        </p:txBody>
      </p:sp>
      <p:sp>
        <p:nvSpPr>
          <p:cNvPr id="17" name="workflow-2">
            <a:extLst xmlns:a="http://schemas.openxmlformats.org/drawingml/2006/main">
              <a:ext uri="{FF2B5EF4-FFF2-40B4-BE49-F238E27FC236}">
                <a16:creationId xmlns:a16="http://schemas.microsoft.com/office/drawing/2014/main" id="{38840F9E-69AB-46F9-BBB8-549C68B17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2143125" cy="1581150"/>
          </a:xfrm>
          <a:prstGeom xmlns:a="http://schemas.openxmlformats.org/drawingml/2006/main" prst="roundRect">
            <a:avLst>
              <a:gd name="adj" fmla="val 2410"/>
            </a:avLst>
          </a:prstGeom>
          <a:solidFill xmlns:a="http://schemas.openxmlformats.org/drawingml/2006/main">
            <a:srgbClr val="FFF0E8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18" name="added-text">
            <a:extLst xmlns:a="http://schemas.openxmlformats.org/drawingml/2006/main">
              <a:ext uri="{FF2B5EF4-FFF2-40B4-BE49-F238E27FC236}">
                <a16:creationId xmlns:a16="http://schemas.microsoft.com/office/drawing/2014/main" id="{02C5C158-A139-4AA3-B324-6C076C63A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7432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6B35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FF6B35"/>
                </a:solidFill>
                <a:latin typeface="PingFang SC"/>
                <a:ea typeface="PingFang SC"/>
                <a:cs typeface="PingFang SC"/>
              </a:rPr>
              <a:t>3  Design</a:t>
            </a:r>
          </a:p>
        </p:txBody>
      </p:sp>
      <p:sp>
        <p:nvSpPr>
          <p:cNvPr id="19" name="added-text">
            <a:extLst xmlns:a="http://schemas.openxmlformats.org/drawingml/2006/main">
              <a:ext uri="{FF2B5EF4-FFF2-40B4-BE49-F238E27FC236}">
                <a16:creationId xmlns:a16="http://schemas.microsoft.com/office/drawing/2014/main" id="{1D564BBB-465B-4820-8BE9-A52819A82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43250"/>
            <a:ext cx="18383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75417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选择优化层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kernel / parallelism</a:t>
            </a:r>
          </a:p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layout / batching</a:t>
            </a:r>
          </a:p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model</a:t>
            </a:r>
          </a:p>
        </p:txBody>
      </p:sp>
      <p:sp>
        <p:nvSpPr>
          <p:cNvPr id="20" name="workflow-3">
            <a:extLst xmlns:a="http://schemas.openxmlformats.org/drawingml/2006/main">
              <a:ext uri="{FF2B5EF4-FFF2-40B4-BE49-F238E27FC236}">
                <a16:creationId xmlns:a16="http://schemas.microsoft.com/office/drawing/2014/main" id="{127B2727-E1EC-4F47-9DA5-7E9F00274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571750"/>
            <a:ext cx="2143125" cy="1581150"/>
          </a:xfrm>
          <a:prstGeom xmlns:a="http://schemas.openxmlformats.org/drawingml/2006/main" prst="roundRect">
            <a:avLst>
              <a:gd name="adj" fmla="val 2410"/>
            </a:avLst>
          </a:prstGeom>
          <a:solidFill xmlns:a="http://schemas.openxmlformats.org/drawingml/2006/main">
            <a:srgbClr val="FCECEE"/>
          </a:solidFill>
          <a:ln xmlns:a="http://schemas.openxmlformats.org/drawingml/2006/main" w="9525">
            <a:solidFill>
              <a:srgbClr val="B13B4A"/>
            </a:solidFill>
            <a:prstDash val="solid"/>
          </a:ln>
        </p:spPr>
      </p:sp>
      <p:sp>
        <p:nvSpPr>
          <p:cNvPr id="21" name="added-text">
            <a:extLst xmlns:a="http://schemas.openxmlformats.org/drawingml/2006/main">
              <a:ext uri="{FF2B5EF4-FFF2-40B4-BE49-F238E27FC236}">
                <a16:creationId xmlns:a16="http://schemas.microsoft.com/office/drawing/2014/main" id="{72272745-4FD8-4CAA-AFB7-583494798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43200"/>
            <a:ext cx="180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B13B4A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B13B4A"/>
                </a:solidFill>
                <a:latin typeface="PingFang SC"/>
                <a:ea typeface="PingFang SC"/>
                <a:cs typeface="PingFang SC"/>
              </a:rPr>
              <a:t>4  Verify</a:t>
            </a:r>
          </a:p>
        </p:txBody>
      </p:sp>
      <p:sp>
        <p:nvSpPr>
          <p:cNvPr id="22" name="added-text">
            <a:extLst xmlns:a="http://schemas.openxmlformats.org/drawingml/2006/main">
              <a:ext uri="{FF2B5EF4-FFF2-40B4-BE49-F238E27FC236}">
                <a16:creationId xmlns:a16="http://schemas.microsoft.com/office/drawing/2014/main" id="{E75A9727-DA7C-4164-9393-3A85A72E1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143250"/>
            <a:ext cx="183832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4271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端到端 benchmark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00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验证正确性、收益和 scaling</a:t>
            </a:r>
          </a:p>
        </p:txBody>
      </p:sp>
      <p:sp>
        <p:nvSpPr>
          <p:cNvPr id="23" name="headroom-callout">
            <a:extLst xmlns:a="http://schemas.openxmlformats.org/drawingml/2006/main">
              <a:ext uri="{FF2B5EF4-FFF2-40B4-BE49-F238E27FC236}">
                <a16:creationId xmlns:a16="http://schemas.microsoft.com/office/drawing/2014/main" id="{D39A2708-4C81-4DCF-9733-5D10F90EF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533900"/>
            <a:ext cx="9334500" cy="62865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24" name="added-text">
            <a:extLst xmlns:a="http://schemas.openxmlformats.org/drawingml/2006/main">
              <a:ext uri="{FF2B5EF4-FFF2-40B4-BE49-F238E27FC236}">
                <a16:creationId xmlns:a16="http://schemas.microsoft.com/office/drawing/2014/main" id="{09F22837-0B62-4A72-A38A-653E5C5FD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648200"/>
            <a:ext cx="8858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675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Headroom = theoretical bound / measured performance</a:t>
            </a:r>
          </a:p>
          <a:p xmlns:a="http://schemas.openxmlformats.org/drawingml/2006/main">
            <a:pPr algn="ctr">
              <a:defRPr sz="150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编码前先回答：即使实现完美，端到端收益是否足够大？</a:t>
            </a:r>
          </a:p>
        </p:txBody>
      </p:sp>
    </p:spTree>
    <p:extLst>
      <p:ext uri="{BB962C8B-B14F-4D97-AF65-F5344CB8AC3E}">
        <p14:creationId xmlns:p14="http://schemas.microsoft.com/office/powerpoint/2010/main" val="51020837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655BA60-0091-4BCF-80E5-C0BD57C7D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81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Systems for ML 的常见入口可以分成三条主线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D201E6ED-C578-4986-87E5-F794A8A82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三条主线经常在同一个研究项目中交叉。</a:t>
            </a:r>
          </a:p>
        </p:txBody>
      </p:sp>
      <p:sp>
        <p:nvSpPr>
          <p:cNvPr id="3" name="col-bg-42">
            <a:extLst xmlns:a="http://schemas.openxmlformats.org/drawingml/2006/main">
              <a:ext uri="{FF2B5EF4-FFF2-40B4-BE49-F238E27FC236}">
                <a16:creationId xmlns:a16="http://schemas.microsoft.com/office/drawing/2014/main" id="{AFC90C9F-15AB-47E2-B142-83E080BF1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1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l-title-42">
            <a:extLst xmlns:a="http://schemas.openxmlformats.org/drawingml/2006/main">
              <a:ext uri="{FF2B5EF4-FFF2-40B4-BE49-F238E27FC236}">
                <a16:creationId xmlns:a16="http://schemas.microsoft.com/office/drawing/2014/main" id="{D448295A-DACD-4257-86CC-B9FDCCCD8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训练系统</a:t>
            </a:r>
          </a:p>
        </p:txBody>
      </p:sp>
      <p:sp>
        <p:nvSpPr>
          <p:cNvPr id="5" name="col-body-42">
            <a:extLst xmlns:a="http://schemas.openxmlformats.org/drawingml/2006/main">
              <a:ext uri="{FF2B5EF4-FFF2-40B4-BE49-F238E27FC236}">
                <a16:creationId xmlns:a16="http://schemas.microsoft.com/office/drawing/2014/main" id="{77452B63-E59F-4207-A325-4C1C040FE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DDP、FSDP 与 ZeRO</a:t>
            </a:r>
          </a:p>
          <a:p xmlns:a="http://schemas.openxmlformats.org/drawingml/2006/main">
            <a:pPr>
              <a:def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tensor / pipeline / expert parallel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optimizer state 与 checkpoint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通信计算重叠、容错与集群调度</a:t>
            </a:r>
          </a:p>
        </p:txBody>
      </p:sp>
      <p:sp>
        <p:nvSpPr>
          <p:cNvPr id="6" name="col-bg-445">
            <a:extLst xmlns:a="http://schemas.openxmlformats.org/drawingml/2006/main">
              <a:ext uri="{FF2B5EF4-FFF2-40B4-BE49-F238E27FC236}">
                <a16:creationId xmlns:a16="http://schemas.microsoft.com/office/drawing/2014/main" id="{28E77B01-345F-481D-890D-3117CE54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5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l-title-445">
            <a:extLst xmlns:a="http://schemas.openxmlformats.org/drawingml/2006/main">
              <a:ext uri="{FF2B5EF4-FFF2-40B4-BE49-F238E27FC236}">
                <a16:creationId xmlns:a16="http://schemas.microsoft.com/office/drawing/2014/main" id="{0F77C356-EF19-4128-B9BB-3DEC1447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推理系统</a:t>
            </a:r>
          </a:p>
        </p:txBody>
      </p:sp>
      <p:sp>
        <p:nvSpPr>
          <p:cNvPr id="8" name="col-body-445">
            <a:extLst xmlns:a="http://schemas.openxmlformats.org/drawingml/2006/main">
              <a:ext uri="{FF2B5EF4-FFF2-40B4-BE49-F238E27FC236}">
                <a16:creationId xmlns:a16="http://schemas.microsoft.com/office/drawing/2014/main" id="{7CBAE3C6-07B1-414B-8DE7-D378E058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continuous batching</a:t>
            </a:r>
          </a:p>
          <a:p xmlns:a="http://schemas.openxmlformats.org/drawingml/2006/main">
            <a:pPr>
              <a:def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KV cache 与 PagedAttention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quantization、speculative decoding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disaggregation 与多租户服务</a:t>
            </a:r>
          </a:p>
        </p:txBody>
      </p:sp>
      <p:sp>
        <p:nvSpPr>
          <p:cNvPr id="9" name="col-bg-848">
            <a:extLst xmlns:a="http://schemas.openxmlformats.org/drawingml/2006/main">
              <a:ext uri="{FF2B5EF4-FFF2-40B4-BE49-F238E27FC236}">
                <a16:creationId xmlns:a16="http://schemas.microsoft.com/office/drawing/2014/main" id="{888275D1-AB8E-4334-A074-FDE950B07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95450"/>
            <a:ext cx="3333750" cy="3124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0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l-title-848">
            <a:extLst xmlns:a="http://schemas.openxmlformats.org/drawingml/2006/main">
              <a:ext uri="{FF2B5EF4-FFF2-40B4-BE49-F238E27FC236}">
                <a16:creationId xmlns:a16="http://schemas.microsoft.com/office/drawing/2014/main" id="{A8FFC472-E0CA-43D8-B1C4-F4747B14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924050"/>
            <a:ext cx="285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Compiler 与 Kernel</a:t>
            </a:r>
          </a:p>
        </p:txBody>
      </p:sp>
      <p:sp>
        <p:nvSpPr>
          <p:cNvPr id="11" name="col-body-848">
            <a:extLst xmlns:a="http://schemas.openxmlformats.org/drawingml/2006/main">
              <a:ext uri="{FF2B5EF4-FFF2-40B4-BE49-F238E27FC236}">
                <a16:creationId xmlns:a16="http://schemas.microsoft.com/office/drawing/2014/main" id="{3447E4A2-99F2-4364-B62D-2F66FD41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705100"/>
            <a:ext cx="28575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graph optimization 与 fusion</a:t>
            </a:r>
          </a:p>
          <a:p xmlns:a="http://schemas.openxmlformats.org/drawingml/2006/main">
            <a:pPr>
              <a:def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memory layout 与 scheduling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autotuning 与 cost model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27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• CUDA、Triton 和硬件协同设计</a:t>
            </a:r>
          </a:p>
        </p:txBody>
      </p:sp>
      <p:sp>
        <p:nvSpPr>
          <p:cNvPr id="12" name="bottom-rule">
            <a:extLst xmlns:a="http://schemas.openxmlformats.org/drawingml/2006/main">
              <a:ext uri="{FF2B5EF4-FFF2-40B4-BE49-F238E27FC236}">
                <a16:creationId xmlns:a16="http://schemas.microsoft.com/office/drawing/2014/main" id="{15259F8C-40DF-4081-B717-BA455E7E6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1495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81F87FB-E459-4B03-A942-B733207C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09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研究边界不是固定的：一个推理优化可能同时修改模型、kernel、runtime 与硬件映射。</a:t>
            </a:r>
          </a:p>
        </p:txBody>
      </p:sp>
      <p:sp>
        <p:nvSpPr>
          <p:cNvPr id="14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FCEA79C9-2F4E-494C-9C3B-6FFC85614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Sources: MLSysBook; CMU 10-414/714; Stanford CS149 and CS336.</a:t>
            </a:r>
          </a:p>
        </p:txBody>
      </p:sp>
      <p:sp>
        <p:nvSpPr>
          <p:cNvPr id="15" name="page-number">
            <a:extLst xmlns:a="http://schemas.openxmlformats.org/drawingml/2006/main">
              <a:ext uri="{FF2B5EF4-FFF2-40B4-BE49-F238E27FC236}">
                <a16:creationId xmlns:a16="http://schemas.microsoft.com/office/drawing/2014/main" id="{8C41E4AA-8707-456C-A90A-680B30FDA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1050902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4D0D09-FE6A-444A-A254-28E88EEC4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42900"/>
            <a:ext cx="7048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581"/>
          </a:bodyPr>
          <a:lstStyle xmlns:a="http://schemas.openxmlformats.org/drawingml/2006/main"/>
          <a:p xmlns:a="http://schemas.openxmlformats.org/drawingml/2006/main">
            <a:pPr algn="l">
              <a:buNone/>
              <a:def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29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长上下文 Decode：compute-bound 还是 memory-bound？</a:t>
            </a:r>
          </a:p>
        </p:txBody>
      </p:sp>
      <p:sp>
        <p:nvSpPr>
          <p:cNvPr id="2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67FDA24-9454-4493-84B5-7BB25403F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0050"/>
            <a:ext cx="4267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650" b="0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Roofline 把复杂执行过程压缩成两个时间函数。</a:t>
            </a:r>
          </a:p>
        </p:txBody>
      </p:sp>
      <p:sp>
        <p:nvSpPr>
          <p:cNvPr id="3" name="blank-canvas">
            <a:extLst xmlns:a="http://schemas.openxmlformats.org/drawingml/2006/main">
              <a:ext uri="{FF2B5EF4-FFF2-40B4-BE49-F238E27FC236}">
                <a16:creationId xmlns:a16="http://schemas.microsoft.com/office/drawing/2014/main" id="{31926765-8271-497E-AE0B-81B594F1E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62100"/>
            <a:ext cx="11391900" cy="434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4" name="blank-prompt">
            <a:extLst xmlns:a="http://schemas.openxmlformats.org/drawingml/2006/main">
              <a:ext uri="{FF2B5EF4-FFF2-40B4-BE49-F238E27FC236}">
                <a16:creationId xmlns:a16="http://schemas.microsoft.com/office/drawing/2014/main" id="{0B0BF8C4-674F-4DF3-B1F6-6F15ABC04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555555"/>
                </a:solidFill>
                <a:latin typeface="PingFang SC"/>
                <a:ea typeface="PingFang SC"/>
                <a:cs typeface="PingFang SC"/>
              </a:rPr>
              <a:t>案例：先判断瓶颈，再讨论优化</a:t>
            </a:r>
          </a:p>
        </p:txBody>
      </p:sp>
      <p:sp>
        <p:nvSpPr>
          <p:cNvPr id="5" name="source-footer">
            <a:extLst xmlns:a="http://schemas.openxmlformats.org/drawingml/2006/main">
              <a:ext uri="{FF2B5EF4-FFF2-40B4-BE49-F238E27FC236}">
                <a16:creationId xmlns:a16="http://schemas.microsoft.com/office/drawing/2014/main" id="{0F5252BE-A0DC-4C50-87AD-991015705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43650"/>
            <a:ext cx="933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55555"/>
                </a:solidFill>
                <a:latin typeface="Helvetica Neue"/>
                <a:ea typeface="Helvetica Neue"/>
                <a:cs typeface="Helvetica Neue"/>
              </a:rPr>
              <a:t>Source: user roofline derivation and companion A100 profiling experiment.</a:t>
            </a:r>
          </a:p>
        </p:txBody>
      </p:sp>
      <p:sp>
        <p:nvSpPr>
          <p:cNvPr id="6" name="page-number">
            <a:extLst xmlns:a="http://schemas.openxmlformats.org/drawingml/2006/main">
              <a:ext uri="{FF2B5EF4-FFF2-40B4-BE49-F238E27FC236}">
                <a16:creationId xmlns:a16="http://schemas.microsoft.com/office/drawing/2014/main" id="{70D945E0-762B-4535-B5C4-0ECC0CB6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286500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1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8</a:t>
            </a:r>
          </a:p>
        </p:txBody>
      </p:sp>
      <p:sp>
        <p:nvSpPr>
          <p:cNvPr id="8" name="added-text">
            <a:extLst xmlns:a="http://schemas.openxmlformats.org/drawingml/2006/main">
              <a:ext uri="{FF2B5EF4-FFF2-40B4-BE49-F238E27FC236}">
                <a16:creationId xmlns:a16="http://schemas.microsoft.com/office/drawing/2014/main" id="{0B9FFA90-BDF3-4603-BF34-0AF25E494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19350"/>
            <a:ext cx="4762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00000"/>
                </a:solidFill>
                <a:latin typeface="Cambria Math"/>
                <a:ea typeface="Cambria Math"/>
                <a:cs typeface="Cambria Math"/>
              </a:defRPr>
            </a:pPr>
            <a:r>
              <a:rPr sz="2400" b="1">
                <a:solidFill>
                  <a:srgbClr val="000000"/>
                </a:solidFill>
                <a:latin typeface="Cambria Math"/>
                <a:ea typeface="Cambria Math"/>
                <a:cs typeface="Cambria Math"/>
              </a:rPr>
              <a:t>T_step = max(T_mem, T_comp)</a:t>
            </a:r>
          </a:p>
        </p:txBody>
      </p:sp>
      <p:sp>
        <p:nvSpPr>
          <p:cNvPr id="9" name="added-text">
            <a:extLst xmlns:a="http://schemas.openxmlformats.org/drawingml/2006/main">
              <a:ext uri="{FF2B5EF4-FFF2-40B4-BE49-F238E27FC236}">
                <a16:creationId xmlns:a16="http://schemas.microsoft.com/office/drawing/2014/main" id="{CE134B37-CA2E-4892-8A6B-D03DAD98A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81350"/>
            <a:ext cx="476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0">
                <a:solidFill>
                  <a:srgbClr val="2F5FB3"/>
                </a:solidFill>
                <a:latin typeface="Cambria Math"/>
                <a:ea typeface="Cambria Math"/>
                <a:cs typeface="Cambria Math"/>
              </a:defRPr>
            </a:pPr>
            <a:r>
              <a:rPr sz="1950" b="0">
                <a:solidFill>
                  <a:srgbClr val="2F5FB3"/>
                </a:solidFill>
                <a:latin typeface="Cambria Math"/>
                <a:ea typeface="Cambria Math"/>
                <a:cs typeface="Cambria Math"/>
              </a:rPr>
              <a:t>T_mem  ≈  bytes read / BW_mem</a:t>
            </a:r>
          </a:p>
        </p:txBody>
      </p:sp>
      <p:sp>
        <p:nvSpPr>
          <p:cNvPr id="10" name="added-text">
            <a:extLst xmlns:a="http://schemas.openxmlformats.org/drawingml/2006/main">
              <a:ext uri="{FF2B5EF4-FFF2-40B4-BE49-F238E27FC236}">
                <a16:creationId xmlns:a16="http://schemas.microsoft.com/office/drawing/2014/main" id="{35F2CDAE-9648-4AD8-94C1-E60224BEB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476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0">
                <a:solidFill>
                  <a:srgbClr val="2D8A70"/>
                </a:solidFill>
                <a:latin typeface="Cambria Math"/>
                <a:ea typeface="Cambria Math"/>
                <a:cs typeface="Cambria Math"/>
              </a:defRPr>
            </a:pPr>
            <a:r>
              <a:rPr sz="1950" b="0">
                <a:solidFill>
                  <a:srgbClr val="2D8A70"/>
                </a:solidFill>
                <a:latin typeface="Cambria Math"/>
                <a:ea typeface="Cambria Math"/>
                <a:cs typeface="Cambria Math"/>
              </a:rPr>
              <a:t>T_comp ≈  FLOPs / peak FLOPs</a:t>
            </a:r>
          </a:p>
        </p:txBody>
      </p:sp>
      <p:sp>
        <p:nvSpPr>
          <p:cNvPr id="11" name="analysis-divider">
            <a:extLst xmlns:a="http://schemas.openxmlformats.org/drawingml/2006/main">
              <a:ext uri="{FF2B5EF4-FFF2-40B4-BE49-F238E27FC236}">
                <a16:creationId xmlns:a16="http://schemas.microsoft.com/office/drawing/2014/main" id="{AED9257E-8D63-47BE-AB59-40D0C11ED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362200"/>
            <a:ext cx="9525" cy="2209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obs-num-0">
            <a:extLst xmlns:a="http://schemas.openxmlformats.org/drawingml/2006/main">
              <a:ext uri="{FF2B5EF4-FFF2-40B4-BE49-F238E27FC236}">
                <a16:creationId xmlns:a16="http://schemas.microsoft.com/office/drawing/2014/main" id="{1F6A77C4-5E0E-42AF-967B-33C164A83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419350"/>
            <a:ext cx="438150" cy="4381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F5FB3"/>
            </a:solidFill>
            <a:prstDash val="solid"/>
          </a:ln>
        </p:spPr>
        <p:txBody>
          <a:bodyPr xmlns:a="http://schemas.openxmlformats.org/drawingml/2006/main" anchor="ctr">
            <a:normAutofit fontScale="95529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F5FB3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2F5FB3"/>
                </a:solidFill>
                <a:latin typeface="PingFang SC"/>
                <a:ea typeface="PingFang SC"/>
                <a:cs typeface="PingFang SC"/>
              </a:rPr>
              <a:t>1</a:t>
            </a:r>
          </a:p>
        </p:txBody>
      </p:sp>
      <p:sp>
        <p:nvSpPr>
          <p:cNvPr id="13" name="added-text">
            <a:extLst xmlns:a="http://schemas.openxmlformats.org/drawingml/2006/main">
              <a:ext uri="{FF2B5EF4-FFF2-40B4-BE49-F238E27FC236}">
                <a16:creationId xmlns:a16="http://schemas.microsoft.com/office/drawing/2014/main" id="{BA0EA42D-BEBD-41FB-BCBB-CF6E290C6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4384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4211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Autoregressive decode 的 q_len = 1，单步计算复用有限。</a:t>
            </a:r>
          </a:p>
        </p:txBody>
      </p:sp>
      <p:sp>
        <p:nvSpPr>
          <p:cNvPr id="14" name="obs-num-1">
            <a:extLst xmlns:a="http://schemas.openxmlformats.org/drawingml/2006/main">
              <a:ext uri="{FF2B5EF4-FFF2-40B4-BE49-F238E27FC236}">
                <a16:creationId xmlns:a16="http://schemas.microsoft.com/office/drawing/2014/main" id="{3648E69F-4193-41FF-99BB-30BCF123E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162300"/>
            <a:ext cx="438150" cy="4381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2D8A70"/>
            </a:solidFill>
            <a:prstDash val="solid"/>
          </a:ln>
        </p:spPr>
        <p:txBody>
          <a:bodyPr xmlns:a="http://schemas.openxmlformats.org/drawingml/2006/main" anchor="ctr">
            <a:normAutofit fontScale="95529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D8A70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2D8A70"/>
                </a:solidFill>
                <a:latin typeface="PingFang SC"/>
                <a:ea typeface="PingFang SC"/>
                <a:cs typeface="PingFang SC"/>
              </a:rPr>
              <a:t>2</a:t>
            </a:r>
          </a:p>
        </p:txBody>
      </p:sp>
      <p:sp>
        <p:nvSpPr>
          <p:cNvPr id="15" name="added-text">
            <a:extLst xmlns:a="http://schemas.openxmlformats.org/drawingml/2006/main">
              <a:ext uri="{FF2B5EF4-FFF2-40B4-BE49-F238E27FC236}">
                <a16:creationId xmlns:a16="http://schemas.microsoft.com/office/drawing/2014/main" id="{8C8FCD75-B56D-4BDE-BE6D-842DA232A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18135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KV bytes 随 context length 近似线性增长。</a:t>
            </a:r>
          </a:p>
        </p:txBody>
      </p:sp>
      <p:sp>
        <p:nvSpPr>
          <p:cNvPr id="16" name="obs-num-2">
            <a:extLst xmlns:a="http://schemas.openxmlformats.org/drawingml/2006/main">
              <a:ext uri="{FF2B5EF4-FFF2-40B4-BE49-F238E27FC236}">
                <a16:creationId xmlns:a16="http://schemas.microsoft.com/office/drawing/2014/main" id="{871D280A-4A53-49DD-8D99-C64FF4074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905250"/>
            <a:ext cx="438150" cy="4381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  <p:txBody>
          <a:bodyPr xmlns:a="http://schemas.openxmlformats.org/drawingml/2006/main" anchor="ctr">
            <a:normAutofit fontScale="95529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6B35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FF6B35"/>
                </a:solidFill>
                <a:latin typeface="PingFang SC"/>
                <a:ea typeface="PingFang SC"/>
                <a:cs typeface="PingFang SC"/>
              </a:rPr>
              <a:t>3</a:t>
            </a:r>
          </a:p>
        </p:txBody>
      </p:sp>
      <p:sp>
        <p:nvSpPr>
          <p:cNvPr id="17" name="added-text">
            <a:extLst xmlns:a="http://schemas.openxmlformats.org/drawingml/2006/main">
              <a:ext uri="{FF2B5EF4-FFF2-40B4-BE49-F238E27FC236}">
                <a16:creationId xmlns:a16="http://schemas.microsoft.com/office/drawing/2014/main" id="{9D07B31E-6693-47B6-9E29-0A0CB63AC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924300"/>
            <a:ext cx="4000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85487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KV 占满 HBM 后，最大 batch / concurrency 会下降。</a:t>
            </a:r>
          </a:p>
        </p:txBody>
      </p:sp>
      <p:sp>
        <p:nvSpPr>
          <p:cNvPr id="18" name="analysis-question">
            <a:extLst xmlns:a="http://schemas.openxmlformats.org/drawingml/2006/main">
              <a:ext uri="{FF2B5EF4-FFF2-40B4-BE49-F238E27FC236}">
                <a16:creationId xmlns:a16="http://schemas.microsoft.com/office/drawing/2014/main" id="{1FC1FDB5-F8E6-4834-A80D-4FE25250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57750"/>
            <a:ext cx="9563100" cy="62865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19" name="added-text">
            <a:extLst xmlns:a="http://schemas.openxmlformats.org/drawingml/2006/main">
              <a:ext uri="{FF2B5EF4-FFF2-40B4-BE49-F238E27FC236}">
                <a16:creationId xmlns:a16="http://schemas.microsoft.com/office/drawing/2014/main" id="{CCC050FF-38C0-47FD-9DE2-AA0A6C905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991100"/>
            <a:ext cx="9029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>
            <a:normAutofit fontScale="95652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00000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000000"/>
                </a:solidFill>
                <a:latin typeface="PingFang SC"/>
                <a:ea typeface="PingFang SC"/>
                <a:cs typeface="PingFang SC"/>
              </a:rPr>
              <a:t>问题：仅靠增大 batch，能否让长上下文 Decode 恢复高 compute utilization？</a:t>
            </a:r>
          </a:p>
        </p:txBody>
      </p:sp>
    </p:spTree>
    <p:extLst>
      <p:ext uri="{BB962C8B-B14F-4D97-AF65-F5344CB8AC3E}">
        <p14:creationId xmlns:p14="http://schemas.microsoft.com/office/powerpoint/2010/main" val="51020837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320896c41f41e7"/>
          <a:srcRect xmlns:a="http://schemas.openxmlformats.org/drawingml/2006/main" l="0" t="24" r="0" b="2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2230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2026-08-01T14:54:36.0150000Z</dcterms:created>
  <dcterms:modified xsi:type="dcterms:W3CDTF">2026-08-01T14:54:36.0150000Z</dcterms:modified>
</coreProperties>
</file>